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2" r:id="rId1"/>
  </p:sldMasterIdLst>
  <p:notesMasterIdLst>
    <p:notesMasterId r:id="rId70"/>
  </p:notesMasterIdLst>
  <p:sldIdLst>
    <p:sldId id="256" r:id="rId2"/>
    <p:sldId id="257" r:id="rId3"/>
    <p:sldId id="258" r:id="rId4"/>
    <p:sldId id="259" r:id="rId5"/>
    <p:sldId id="299" r:id="rId6"/>
    <p:sldId id="262" r:id="rId7"/>
    <p:sldId id="263" r:id="rId8"/>
    <p:sldId id="264" r:id="rId9"/>
    <p:sldId id="266" r:id="rId10"/>
    <p:sldId id="267" r:id="rId11"/>
    <p:sldId id="268" r:id="rId12"/>
    <p:sldId id="269" r:id="rId13"/>
    <p:sldId id="270" r:id="rId14"/>
    <p:sldId id="271" r:id="rId15"/>
    <p:sldId id="307" r:id="rId16"/>
    <p:sldId id="273" r:id="rId17"/>
    <p:sldId id="274" r:id="rId18"/>
    <p:sldId id="329" r:id="rId19"/>
    <p:sldId id="275" r:id="rId20"/>
    <p:sldId id="276" r:id="rId21"/>
    <p:sldId id="313" r:id="rId22"/>
    <p:sldId id="278" r:id="rId23"/>
    <p:sldId id="279" r:id="rId24"/>
    <p:sldId id="305" r:id="rId25"/>
    <p:sldId id="306" r:id="rId26"/>
    <p:sldId id="280" r:id="rId27"/>
    <p:sldId id="281" r:id="rId28"/>
    <p:sldId id="282" r:id="rId29"/>
    <p:sldId id="283" r:id="rId30"/>
    <p:sldId id="284" r:id="rId31"/>
    <p:sldId id="330"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300" r:id="rId47"/>
    <p:sldId id="302" r:id="rId48"/>
    <p:sldId id="309" r:id="rId49"/>
    <p:sldId id="310" r:id="rId50"/>
    <p:sldId id="303" r:id="rId51"/>
    <p:sldId id="304" r:id="rId52"/>
    <p:sldId id="308" r:id="rId53"/>
    <p:sldId id="315" r:id="rId54"/>
    <p:sldId id="331" r:id="rId55"/>
    <p:sldId id="317" r:id="rId56"/>
    <p:sldId id="316" r:id="rId57"/>
    <p:sldId id="318" r:id="rId58"/>
    <p:sldId id="319" r:id="rId59"/>
    <p:sldId id="320" r:id="rId60"/>
    <p:sldId id="321" r:id="rId61"/>
    <p:sldId id="322" r:id="rId62"/>
    <p:sldId id="323" r:id="rId63"/>
    <p:sldId id="324" r:id="rId64"/>
    <p:sldId id="325" r:id="rId65"/>
    <p:sldId id="326" r:id="rId66"/>
    <p:sldId id="327" r:id="rId67"/>
    <p:sldId id="311" r:id="rId68"/>
    <p:sldId id="328"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30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1524"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D515A-2DD9-4CDB-9234-9963927851EB}" type="datetimeFigureOut">
              <a:rPr lang="en-AU" smtClean="0"/>
              <a:t>28/07/2017</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6F8550-FA8C-44A2-B248-B0ACAF0F5AA2}" type="slidenum">
              <a:rPr lang="en-AU" smtClean="0"/>
              <a:t>‹#›</a:t>
            </a:fld>
            <a:endParaRPr lang="en-AU" dirty="0"/>
          </a:p>
        </p:txBody>
      </p:sp>
    </p:spTree>
    <p:extLst>
      <p:ext uri="{BB962C8B-B14F-4D97-AF65-F5344CB8AC3E}">
        <p14:creationId xmlns:p14="http://schemas.microsoft.com/office/powerpoint/2010/main" val="1732642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6F8550-FA8C-44A2-B248-B0ACAF0F5AA2}" type="slidenum">
              <a:rPr lang="en-AU" smtClean="0"/>
              <a:t>38</a:t>
            </a:fld>
            <a:endParaRPr lang="en-AU" dirty="0"/>
          </a:p>
        </p:txBody>
      </p:sp>
    </p:spTree>
    <p:extLst>
      <p:ext uri="{BB962C8B-B14F-4D97-AF65-F5344CB8AC3E}">
        <p14:creationId xmlns:p14="http://schemas.microsoft.com/office/powerpoint/2010/main" val="4254945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6F8550-FA8C-44A2-B248-B0ACAF0F5AA2}" type="slidenum">
              <a:rPr lang="en-AU" smtClean="0"/>
              <a:t>40</a:t>
            </a:fld>
            <a:endParaRPr lang="en-AU" dirty="0"/>
          </a:p>
        </p:txBody>
      </p:sp>
    </p:spTree>
    <p:extLst>
      <p:ext uri="{BB962C8B-B14F-4D97-AF65-F5344CB8AC3E}">
        <p14:creationId xmlns:p14="http://schemas.microsoft.com/office/powerpoint/2010/main" val="3343232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937542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1692128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263774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48177" y="3771174"/>
            <a:ext cx="5540814"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739C5BB4-0834-40DF-AA76-253BC8780364}" type="slidenum">
              <a:rPr lang="en-AU" smtClean="0"/>
              <a:t>‹#›</a:t>
            </a:fld>
            <a:endParaRPr lang="en-AU" dirty="0"/>
          </a:p>
        </p:txBody>
      </p:sp>
      <p:sp>
        <p:nvSpPr>
          <p:cNvPr id="11" name="TextBox 10"/>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973262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2418575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4"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726602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4"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3669496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1460278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1045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18103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4080156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2871738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1182839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5" name="Footer Placeholder 3"/>
          <p:cNvSpPr>
            <a:spLocks noGrp="1"/>
          </p:cNvSpPr>
          <p:nvPr>
            <p:ph type="ftr" sz="quarter" idx="11"/>
          </p:nvPr>
        </p:nvSpPr>
        <p:spPr/>
        <p:txBody>
          <a:bodyPr/>
          <a:lstStyle/>
          <a:p>
            <a:endParaRPr lang="en-AU" dirty="0"/>
          </a:p>
        </p:txBody>
      </p:sp>
      <p:sp>
        <p:nvSpPr>
          <p:cNvPr id="6" name="Slide Number Placeholder 4"/>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3135522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5" name="Footer Placeholder 2"/>
          <p:cNvSpPr>
            <a:spLocks noGrp="1"/>
          </p:cNvSpPr>
          <p:nvPr>
            <p:ph type="ftr" sz="quarter" idx="11"/>
          </p:nvPr>
        </p:nvSpPr>
        <p:spPr/>
        <p:txBody>
          <a:bodyPr/>
          <a:lstStyle/>
          <a:p>
            <a:endParaRPr lang="en-AU" dirty="0"/>
          </a:p>
        </p:txBody>
      </p:sp>
      <p:sp>
        <p:nvSpPr>
          <p:cNvPr id="6" name="Slide Number Placeholder 3"/>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3652704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5" name="Footer Placeholder 5"/>
          <p:cNvSpPr>
            <a:spLocks noGrp="1"/>
          </p:cNvSpPr>
          <p:nvPr>
            <p:ph type="ftr" sz="quarter" idx="11"/>
          </p:nvPr>
        </p:nvSpPr>
        <p:spPr/>
        <p:txBody>
          <a:bodyPr/>
          <a:lstStyle/>
          <a:p>
            <a:endParaRPr lang="en-AU" dirty="0"/>
          </a:p>
        </p:txBody>
      </p:sp>
      <p:sp>
        <p:nvSpPr>
          <p:cNvPr id="6" name="Slide Number Placeholder 6"/>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52686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EADFA6-364E-46E5-BEFF-D6F5FE8AA75A}" type="datetimeFigureOut">
              <a:rPr lang="en-AU" smtClean="0"/>
              <a:t>28/07/2017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739C5BB4-0834-40DF-AA76-253BC8780364}" type="slidenum">
              <a:rPr lang="en-AU" smtClean="0"/>
              <a:t>‹#›</a:t>
            </a:fld>
            <a:endParaRPr lang="en-AU" dirty="0"/>
          </a:p>
        </p:txBody>
      </p:sp>
    </p:spTree>
    <p:extLst>
      <p:ext uri="{BB962C8B-B14F-4D97-AF65-F5344CB8AC3E}">
        <p14:creationId xmlns:p14="http://schemas.microsoft.com/office/powerpoint/2010/main" val="1640899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2EADFA6-364E-46E5-BEFF-D6F5FE8AA75A}" type="datetimeFigureOut">
              <a:rPr lang="en-AU" smtClean="0"/>
              <a:t>28/07/2017</a:t>
            </a:fld>
            <a:endParaRPr lang="en-AU"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AU" dirty="0"/>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739C5BB4-0834-40DF-AA76-253BC8780364}" type="slidenum">
              <a:rPr lang="en-AU" smtClean="0"/>
              <a:t>‹#›</a:t>
            </a:fld>
            <a:endParaRPr lang="en-AU" dirty="0"/>
          </a:p>
        </p:txBody>
      </p:sp>
    </p:spTree>
    <p:extLst>
      <p:ext uri="{BB962C8B-B14F-4D97-AF65-F5344CB8AC3E}">
        <p14:creationId xmlns:p14="http://schemas.microsoft.com/office/powerpoint/2010/main" val="3232753403"/>
      </p:ext>
    </p:extLst>
  </p:cSld>
  <p:clrMap bg1="dk1" tx1="lt1" bg2="dk2" tx2="lt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 id="2147484411" r:id="rId9"/>
    <p:sldLayoutId id="2147484412" r:id="rId10"/>
    <p:sldLayoutId id="2147484413" r:id="rId11"/>
    <p:sldLayoutId id="2147484414" r:id="rId12"/>
    <p:sldLayoutId id="2147484415" r:id="rId13"/>
    <p:sldLayoutId id="2147484416" r:id="rId14"/>
    <p:sldLayoutId id="2147484417" r:id="rId15"/>
    <p:sldLayoutId id="2147484418" r:id="rId16"/>
    <p:sldLayoutId id="214748441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rti.gov.vu/" TargetMode="External"/><Relationship Id="rId2" Type="http://schemas.openxmlformats.org/officeDocument/2006/relationships/hyperlink" Target="http://www.gov.vu/"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INTRODUCTION TO RTI LAW FOR CIVIL SERVANTS</a:t>
            </a:r>
            <a:endParaRPr lang="en-AU" dirty="0"/>
          </a:p>
        </p:txBody>
      </p:sp>
      <p:sp>
        <p:nvSpPr>
          <p:cNvPr id="3" name="Subtitle 2"/>
          <p:cNvSpPr>
            <a:spLocks noGrp="1"/>
          </p:cNvSpPr>
          <p:nvPr>
            <p:ph type="subTitle" idx="1"/>
          </p:nvPr>
        </p:nvSpPr>
        <p:spPr>
          <a:xfrm>
            <a:off x="1043608" y="5517232"/>
            <a:ext cx="6620968" cy="861420"/>
          </a:xfrm>
        </p:spPr>
        <p:txBody>
          <a:bodyPr/>
          <a:lstStyle/>
          <a:p>
            <a:r>
              <a:rPr lang="en-AU" dirty="0" smtClean="0"/>
              <a:t>Understanding what it is, and what to do</a:t>
            </a:r>
            <a:endParaRPr lang="en-AU" dirty="0"/>
          </a:p>
        </p:txBody>
      </p:sp>
    </p:spTree>
    <p:extLst>
      <p:ext uri="{BB962C8B-B14F-4D97-AF65-F5344CB8AC3E}">
        <p14:creationId xmlns:p14="http://schemas.microsoft.com/office/powerpoint/2010/main" val="926840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3871266" cy="960058"/>
          </a:xfrm>
          <a:solidFill>
            <a:schemeClr val="bg1">
              <a:lumMod val="95000"/>
              <a:lumOff val="5000"/>
            </a:schemeClr>
          </a:solidFill>
        </p:spPr>
        <p:txBody>
          <a:bodyPr/>
          <a:lstStyle/>
          <a:p>
            <a:r>
              <a:rPr lang="en-AU" b="1" dirty="0" smtClean="0"/>
              <a:t>Implications</a:t>
            </a:r>
            <a:endParaRPr lang="en-AU" b="1" dirty="0"/>
          </a:p>
        </p:txBody>
      </p:sp>
      <p:sp>
        <p:nvSpPr>
          <p:cNvPr id="3" name="Content Placeholder 2"/>
          <p:cNvSpPr>
            <a:spLocks noGrp="1"/>
          </p:cNvSpPr>
          <p:nvPr>
            <p:ph idx="1"/>
          </p:nvPr>
        </p:nvSpPr>
        <p:spPr>
          <a:xfrm>
            <a:off x="827584" y="2564904"/>
            <a:ext cx="7416708" cy="3536315"/>
          </a:xfrm>
        </p:spPr>
        <p:txBody>
          <a:bodyPr>
            <a:normAutofit/>
          </a:bodyPr>
          <a:lstStyle/>
          <a:p>
            <a:r>
              <a:rPr lang="en-AU" sz="2400" b="1" dirty="0" smtClean="0"/>
              <a:t>RTI assumes that information will be disclose in response to a request for unless it falls under</a:t>
            </a:r>
          </a:p>
          <a:p>
            <a:pPr marL="0" indent="0">
              <a:buNone/>
            </a:pPr>
            <a:r>
              <a:rPr lang="en-AU" sz="2400" b="1" dirty="0" smtClean="0"/>
              <a:t> an exception or exclusion within the RTI law</a:t>
            </a:r>
          </a:p>
          <a:p>
            <a:endParaRPr lang="en-AU" b="1" dirty="0" smtClean="0"/>
          </a:p>
          <a:p>
            <a:r>
              <a:rPr lang="en-AU" sz="2400" b="1" dirty="0" smtClean="0"/>
              <a:t>RTI further requires agencies to proactively publish information and make information more available to the general public.</a:t>
            </a:r>
            <a:endParaRPr lang="en-AU" sz="2400" b="1" dirty="0"/>
          </a:p>
        </p:txBody>
      </p:sp>
    </p:spTree>
    <p:extLst>
      <p:ext uri="{BB962C8B-B14F-4D97-AF65-F5344CB8AC3E}">
        <p14:creationId xmlns:p14="http://schemas.microsoft.com/office/powerpoint/2010/main" val="3298577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4663354" cy="888050"/>
          </a:xfrm>
          <a:solidFill>
            <a:schemeClr val="bg1">
              <a:lumMod val="95000"/>
              <a:lumOff val="5000"/>
            </a:schemeClr>
          </a:solidFill>
        </p:spPr>
        <p:txBody>
          <a:bodyPr/>
          <a:lstStyle/>
          <a:p>
            <a:r>
              <a:rPr lang="en-AU" b="1" dirty="0" smtClean="0"/>
              <a:t>Implications </a:t>
            </a:r>
            <a:r>
              <a:rPr lang="en-AU" sz="2400" b="1" dirty="0" err="1" smtClean="0"/>
              <a:t>ctd</a:t>
            </a:r>
            <a:r>
              <a:rPr lang="en-AU" sz="2400" b="1" dirty="0" smtClean="0"/>
              <a:t>…..</a:t>
            </a:r>
            <a:endParaRPr lang="en-AU" sz="2400" b="1" dirty="0"/>
          </a:p>
        </p:txBody>
      </p:sp>
      <p:sp>
        <p:nvSpPr>
          <p:cNvPr id="3" name="Content Placeholder 2"/>
          <p:cNvSpPr>
            <a:spLocks noGrp="1"/>
          </p:cNvSpPr>
          <p:nvPr>
            <p:ph idx="1"/>
          </p:nvPr>
        </p:nvSpPr>
        <p:spPr>
          <a:xfrm>
            <a:off x="827700" y="2052925"/>
            <a:ext cx="7776748" cy="4195481"/>
          </a:xfrm>
        </p:spPr>
        <p:txBody>
          <a:bodyPr>
            <a:normAutofit/>
          </a:bodyPr>
          <a:lstStyle/>
          <a:p>
            <a:r>
              <a:rPr lang="en-AU" sz="2400" b="1" dirty="0" smtClean="0"/>
              <a:t>All staff who deal with the public must be aware of the requirements of RTI and must know how to assist people in accessing information</a:t>
            </a:r>
          </a:p>
          <a:p>
            <a:endParaRPr lang="en-AU" sz="2400" b="1" dirty="0" smtClean="0"/>
          </a:p>
          <a:p>
            <a:r>
              <a:rPr lang="en-AU" sz="2400" b="1" dirty="0" smtClean="0"/>
              <a:t>Public authorities have to be aware of and able to find information they hold, apply any relevant reproduction fees, and record detail of each request and decisions that have been made.</a:t>
            </a:r>
          </a:p>
          <a:p>
            <a:pPr marL="0" indent="0">
              <a:buNone/>
            </a:pPr>
            <a:endParaRPr lang="en-AU" sz="2400" b="1" dirty="0" smtClean="0"/>
          </a:p>
          <a:p>
            <a:endParaRPr lang="en-AU" dirty="0"/>
          </a:p>
        </p:txBody>
      </p:sp>
    </p:spTree>
    <p:extLst>
      <p:ext uri="{BB962C8B-B14F-4D97-AF65-F5344CB8AC3E}">
        <p14:creationId xmlns:p14="http://schemas.microsoft.com/office/powerpoint/2010/main" val="689310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368152"/>
          </a:xfrm>
          <a:solidFill>
            <a:schemeClr val="accent4">
              <a:lumMod val="50000"/>
            </a:schemeClr>
          </a:solidFill>
        </p:spPr>
        <p:txBody>
          <a:bodyPr/>
          <a:lstStyle/>
          <a:p>
            <a:pPr algn="ctr"/>
            <a:r>
              <a:rPr lang="en-AU" b="1" dirty="0" smtClean="0"/>
              <a:t>The changes RTI is expected to bring to Vanuatu………</a:t>
            </a:r>
            <a:endParaRPr lang="en-AU" b="1" dirty="0"/>
          </a:p>
        </p:txBody>
      </p:sp>
      <p:sp>
        <p:nvSpPr>
          <p:cNvPr id="3" name="Content Placeholder 2"/>
          <p:cNvSpPr>
            <a:spLocks noGrp="1"/>
          </p:cNvSpPr>
          <p:nvPr>
            <p:ph idx="1"/>
          </p:nvPr>
        </p:nvSpPr>
        <p:spPr>
          <a:xfrm>
            <a:off x="251520" y="1700809"/>
            <a:ext cx="8640960" cy="5040560"/>
          </a:xfrm>
          <a:solidFill>
            <a:schemeClr val="accent6">
              <a:lumMod val="50000"/>
            </a:schemeClr>
          </a:solidFill>
        </p:spPr>
        <p:txBody>
          <a:bodyPr>
            <a:noAutofit/>
          </a:bodyPr>
          <a:lstStyle/>
          <a:p>
            <a:r>
              <a:rPr lang="en-AU" sz="2400" b="1" dirty="0" smtClean="0"/>
              <a:t>Open government requires public authorities to make information available</a:t>
            </a:r>
          </a:p>
          <a:p>
            <a:pPr marL="571500" indent="-571500">
              <a:buAutoNum type="romanLcParenR"/>
            </a:pPr>
            <a:r>
              <a:rPr lang="en-AU" sz="2400" b="1" dirty="0" smtClean="0"/>
              <a:t>Gazette (publication scheme) </a:t>
            </a:r>
          </a:p>
          <a:p>
            <a:pPr marL="571500" indent="-571500">
              <a:buAutoNum type="romanLcParenR"/>
            </a:pPr>
            <a:r>
              <a:rPr lang="en-AU" sz="2400" b="1" dirty="0" smtClean="0"/>
              <a:t>Proactive publication of information</a:t>
            </a:r>
          </a:p>
          <a:p>
            <a:pPr marL="571500" indent="-571500">
              <a:buAutoNum type="romanLcParenR"/>
            </a:pPr>
            <a:r>
              <a:rPr lang="en-AU" sz="2400" b="1" dirty="0" smtClean="0"/>
              <a:t>Inspection in a reading room or library</a:t>
            </a:r>
          </a:p>
          <a:p>
            <a:pPr marL="571500" indent="-571500">
              <a:buAutoNum type="romanLcParenR"/>
            </a:pPr>
            <a:r>
              <a:rPr lang="en-AU" sz="2400" b="1" dirty="0" smtClean="0"/>
              <a:t>Respond to request for information</a:t>
            </a:r>
          </a:p>
          <a:p>
            <a:pPr marL="0" indent="0">
              <a:buNone/>
            </a:pPr>
            <a:endParaRPr lang="en-AU" sz="2400" b="1" dirty="0" smtClean="0"/>
          </a:p>
          <a:p>
            <a:pPr marL="0" indent="0">
              <a:buNone/>
            </a:pPr>
            <a:r>
              <a:rPr lang="en-AU" sz="2400" b="1" dirty="0" smtClean="0"/>
              <a:t>Not all information will be made public. Information maybe withheld if it falls under a specific exemption or exclusion.</a:t>
            </a:r>
          </a:p>
          <a:p>
            <a:pPr marL="0" indent="0">
              <a:buNone/>
            </a:pPr>
            <a:r>
              <a:rPr lang="en-AU" sz="2400" b="1" dirty="0" smtClean="0"/>
              <a:t>The public interest test applies in some cases.</a:t>
            </a:r>
            <a:endParaRPr lang="en-AU" sz="2400" b="1" dirty="0"/>
          </a:p>
        </p:txBody>
      </p:sp>
    </p:spTree>
    <p:extLst>
      <p:ext uri="{BB962C8B-B14F-4D97-AF65-F5344CB8AC3E}">
        <p14:creationId xmlns:p14="http://schemas.microsoft.com/office/powerpoint/2010/main" val="85021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6895602" cy="888050"/>
          </a:xfrm>
          <a:solidFill>
            <a:schemeClr val="accent1">
              <a:lumMod val="50000"/>
            </a:schemeClr>
          </a:solidFill>
        </p:spPr>
        <p:txBody>
          <a:bodyPr/>
          <a:lstStyle/>
          <a:p>
            <a:pPr algn="ctr"/>
            <a:r>
              <a:rPr lang="en-AU" b="1" dirty="0" smtClean="0"/>
              <a:t>What is a RTI request</a:t>
            </a:r>
            <a:endParaRPr lang="en-AU" b="1" dirty="0"/>
          </a:p>
        </p:txBody>
      </p:sp>
      <p:sp>
        <p:nvSpPr>
          <p:cNvPr id="3" name="Content Placeholder 2"/>
          <p:cNvSpPr>
            <a:spLocks noGrp="1"/>
          </p:cNvSpPr>
          <p:nvPr>
            <p:ph idx="1"/>
          </p:nvPr>
        </p:nvSpPr>
        <p:spPr>
          <a:xfrm>
            <a:off x="828436" y="1628801"/>
            <a:ext cx="6711654" cy="3168352"/>
          </a:xfrm>
          <a:ln>
            <a:solidFill>
              <a:schemeClr val="bg2"/>
            </a:solidFill>
          </a:ln>
        </p:spPr>
        <p:txBody>
          <a:bodyPr/>
          <a:lstStyle/>
          <a:p>
            <a:r>
              <a:rPr lang="en-AU" sz="2400" b="1" dirty="0" smtClean="0"/>
              <a:t>A query seeking information about anything of any age</a:t>
            </a:r>
          </a:p>
          <a:p>
            <a:r>
              <a:rPr lang="en-AU" sz="2400" b="1" dirty="0" smtClean="0"/>
              <a:t>An application to access any records held by a public authority</a:t>
            </a:r>
          </a:p>
          <a:p>
            <a:r>
              <a:rPr lang="en-AU" sz="2400" b="1" dirty="0" smtClean="0"/>
              <a:t>A request for information that would not have been released before the RTI law came into effect</a:t>
            </a:r>
          </a:p>
          <a:p>
            <a:endParaRPr lang="en-AU" dirty="0" smtClean="0"/>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986532" y="4365104"/>
            <a:ext cx="4322941" cy="2492896"/>
          </a:xfrm>
          <a:prstGeom prst="rect">
            <a:avLst/>
          </a:prstGeom>
        </p:spPr>
      </p:pic>
    </p:spTree>
    <p:extLst>
      <p:ext uri="{BB962C8B-B14F-4D97-AF65-F5344CB8AC3E}">
        <p14:creationId xmlns:p14="http://schemas.microsoft.com/office/powerpoint/2010/main" val="1210064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888050"/>
          </a:xfrm>
          <a:solidFill>
            <a:schemeClr val="accent5">
              <a:lumMod val="50000"/>
            </a:schemeClr>
          </a:solidFill>
          <a:ln>
            <a:solidFill>
              <a:schemeClr val="bg1">
                <a:lumMod val="95000"/>
                <a:lumOff val="5000"/>
              </a:schemeClr>
            </a:solidFill>
          </a:ln>
        </p:spPr>
        <p:txBody>
          <a:bodyPr/>
          <a:lstStyle/>
          <a:p>
            <a:pPr algn="ctr"/>
            <a:r>
              <a:rPr lang="en-AU" dirty="0" smtClean="0"/>
              <a:t>RTI Fundamentals</a:t>
            </a:r>
            <a:endParaRPr lang="en-AU" dirty="0"/>
          </a:p>
        </p:txBody>
      </p:sp>
      <p:sp>
        <p:nvSpPr>
          <p:cNvPr id="3" name="Content Placeholder 2"/>
          <p:cNvSpPr>
            <a:spLocks noGrp="1"/>
          </p:cNvSpPr>
          <p:nvPr>
            <p:ph idx="1"/>
          </p:nvPr>
        </p:nvSpPr>
        <p:spPr>
          <a:xfrm>
            <a:off x="827700" y="2052925"/>
            <a:ext cx="7704740" cy="4472419"/>
          </a:xfrm>
          <a:ln>
            <a:solidFill>
              <a:schemeClr val="bg1">
                <a:lumMod val="95000"/>
                <a:lumOff val="5000"/>
              </a:schemeClr>
            </a:solidFill>
          </a:ln>
        </p:spPr>
        <p:txBody>
          <a:bodyPr>
            <a:normAutofit/>
          </a:bodyPr>
          <a:lstStyle/>
          <a:p>
            <a:r>
              <a:rPr lang="en-AU" b="1" dirty="0" smtClean="0"/>
              <a:t>A valid request must:</a:t>
            </a:r>
          </a:p>
          <a:p>
            <a:pPr marL="571500" indent="-571500">
              <a:buAutoNum type="romanLcParenR"/>
            </a:pPr>
            <a:r>
              <a:rPr lang="en-AU" b="1" dirty="0" smtClean="0"/>
              <a:t>Be in writing (RTI form) and have return address</a:t>
            </a:r>
          </a:p>
          <a:p>
            <a:pPr marL="571500" indent="-571500">
              <a:buAutoNum type="romanLcParenR"/>
            </a:pPr>
            <a:r>
              <a:rPr lang="en-AU" b="1" dirty="0" smtClean="0"/>
              <a:t>Have a name and address</a:t>
            </a:r>
          </a:p>
          <a:p>
            <a:pPr marL="571500" indent="-571500">
              <a:buAutoNum type="romanLcParenR"/>
            </a:pPr>
            <a:r>
              <a:rPr lang="en-AU" b="1" dirty="0" smtClean="0"/>
              <a:t>Describe information/records requested</a:t>
            </a:r>
          </a:p>
          <a:p>
            <a:pPr marL="0" indent="0">
              <a:buNone/>
            </a:pPr>
            <a:endParaRPr lang="en-AU" b="1" dirty="0"/>
          </a:p>
          <a:p>
            <a:r>
              <a:rPr lang="en-AU" b="1" dirty="0" smtClean="0"/>
              <a:t>Applicants are able to inspect, copy or listen to official records held by public authorities</a:t>
            </a:r>
          </a:p>
          <a:p>
            <a:pPr marL="0" indent="0">
              <a:buNone/>
            </a:pPr>
            <a:endParaRPr lang="en-AU" b="1" dirty="0" smtClean="0"/>
          </a:p>
          <a:p>
            <a:r>
              <a:rPr lang="en-AU" b="1" dirty="0" smtClean="0"/>
              <a:t>You are able to ask for your own personal information that is held by government to be changed if you think it is incorrect</a:t>
            </a:r>
          </a:p>
          <a:p>
            <a:pPr marL="0" indent="0">
              <a:buNone/>
            </a:pPr>
            <a:endParaRPr lang="en-AU" dirty="0"/>
          </a:p>
        </p:txBody>
      </p:sp>
    </p:spTree>
    <p:extLst>
      <p:ext uri="{BB962C8B-B14F-4D97-AF65-F5344CB8AC3E}">
        <p14:creationId xmlns:p14="http://schemas.microsoft.com/office/powerpoint/2010/main" val="3317529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816042"/>
          </a:xfrm>
          <a:solidFill>
            <a:srgbClr val="0070C0"/>
          </a:solidFill>
        </p:spPr>
        <p:txBody>
          <a:bodyPr/>
          <a:lstStyle/>
          <a:p>
            <a:pPr algn="ctr"/>
            <a:r>
              <a:rPr lang="en-AU" b="1" dirty="0" smtClean="0"/>
              <a:t>What is an RTI request</a:t>
            </a:r>
            <a:endParaRPr lang="en-AU" b="1" dirty="0"/>
          </a:p>
        </p:txBody>
      </p:sp>
      <p:sp>
        <p:nvSpPr>
          <p:cNvPr id="3" name="Content Placeholder 2"/>
          <p:cNvSpPr>
            <a:spLocks noGrp="1"/>
          </p:cNvSpPr>
          <p:nvPr>
            <p:ph idx="1"/>
          </p:nvPr>
        </p:nvSpPr>
        <p:spPr>
          <a:xfrm>
            <a:off x="827700" y="2052925"/>
            <a:ext cx="6711654" cy="3176275"/>
          </a:xfrm>
        </p:spPr>
        <p:txBody>
          <a:bodyPr/>
          <a:lstStyle/>
          <a:p>
            <a:r>
              <a:rPr lang="en-AU" sz="2400" b="1" dirty="0" smtClean="0"/>
              <a:t>A query seeking information about anything of any age</a:t>
            </a:r>
          </a:p>
          <a:p>
            <a:r>
              <a:rPr lang="en-AU" sz="2400" b="1" dirty="0" smtClean="0"/>
              <a:t>An application to access any records held by a public authority</a:t>
            </a:r>
          </a:p>
          <a:p>
            <a:r>
              <a:rPr lang="en-AU" sz="2400" b="1" dirty="0" smtClean="0"/>
              <a:t>A request for information that would not have been released before the RTI law came into effect</a:t>
            </a:r>
          </a:p>
          <a:p>
            <a:endParaRPr lang="en-AU" dirty="0" smtClean="0"/>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716016" y="4653136"/>
            <a:ext cx="4322941" cy="2204864"/>
          </a:xfrm>
          <a:prstGeom prst="rect">
            <a:avLst/>
          </a:prstGeom>
        </p:spPr>
      </p:pic>
    </p:spTree>
    <p:extLst>
      <p:ext uri="{BB962C8B-B14F-4D97-AF65-F5344CB8AC3E}">
        <p14:creationId xmlns:p14="http://schemas.microsoft.com/office/powerpoint/2010/main" val="2500658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888050"/>
          </a:xfrm>
          <a:solidFill>
            <a:schemeClr val="accent2">
              <a:lumMod val="50000"/>
            </a:schemeClr>
          </a:solidFill>
        </p:spPr>
        <p:txBody>
          <a:bodyPr/>
          <a:lstStyle/>
          <a:p>
            <a:r>
              <a:rPr lang="en-AU" dirty="0" smtClean="0"/>
              <a:t>RTI fundamentals ctd….</a:t>
            </a:r>
            <a:endParaRPr lang="en-AU" dirty="0"/>
          </a:p>
        </p:txBody>
      </p:sp>
      <p:sp>
        <p:nvSpPr>
          <p:cNvPr id="3" name="Content Placeholder 2"/>
          <p:cNvSpPr>
            <a:spLocks noGrp="1"/>
          </p:cNvSpPr>
          <p:nvPr>
            <p:ph idx="1"/>
          </p:nvPr>
        </p:nvSpPr>
        <p:spPr>
          <a:xfrm>
            <a:off x="827584" y="2268931"/>
            <a:ext cx="4464496" cy="4032448"/>
          </a:xfrm>
          <a:ln>
            <a:solidFill>
              <a:schemeClr val="tx2">
                <a:lumMod val="10000"/>
              </a:schemeClr>
            </a:solidFill>
          </a:ln>
          <a:effectLst>
            <a:outerShdw blurRad="50800" dist="38100" dir="2700000" algn="tl" rotWithShape="0">
              <a:prstClr val="black">
                <a:alpha val="40000"/>
              </a:prstClr>
            </a:outerShdw>
          </a:effectLst>
        </p:spPr>
        <p:txBody>
          <a:bodyPr>
            <a:normAutofit/>
          </a:bodyPr>
          <a:lstStyle/>
          <a:p>
            <a:r>
              <a:rPr lang="en-AU" sz="3200" b="1" dirty="0" smtClean="0"/>
              <a:t>The RTI law does not require the creation of a document, but it may require a collation of information</a:t>
            </a:r>
            <a:endParaRPr lang="en-AU" sz="3200" b="1"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015448" y="1844824"/>
            <a:ext cx="3022556" cy="4880662"/>
          </a:xfrm>
          <a:prstGeom prst="rect">
            <a:avLst/>
          </a:prstGeom>
        </p:spPr>
      </p:pic>
    </p:spTree>
    <p:extLst>
      <p:ext uri="{BB962C8B-B14F-4D97-AF65-F5344CB8AC3E}">
        <p14:creationId xmlns:p14="http://schemas.microsoft.com/office/powerpoint/2010/main" val="1022328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332656"/>
            <a:ext cx="7055380" cy="888050"/>
          </a:xfrm>
          <a:solidFill>
            <a:schemeClr val="bg2">
              <a:lumMod val="50000"/>
            </a:schemeClr>
          </a:solidFill>
        </p:spPr>
        <p:txBody>
          <a:bodyPr/>
          <a:lstStyle/>
          <a:p>
            <a:r>
              <a:rPr lang="en-AU" dirty="0" smtClean="0"/>
              <a:t>RTI fundamentals ctd…..</a:t>
            </a:r>
            <a:endParaRPr lang="en-AU" dirty="0"/>
          </a:p>
        </p:txBody>
      </p:sp>
      <p:sp>
        <p:nvSpPr>
          <p:cNvPr id="3" name="Content Placeholder 2"/>
          <p:cNvSpPr>
            <a:spLocks noGrp="1"/>
          </p:cNvSpPr>
          <p:nvPr>
            <p:ph idx="1"/>
          </p:nvPr>
        </p:nvSpPr>
        <p:spPr>
          <a:xfrm>
            <a:off x="656572" y="1628800"/>
            <a:ext cx="7731851" cy="4248472"/>
          </a:xfrm>
          <a:ln>
            <a:solidFill>
              <a:schemeClr val="tx2">
                <a:lumMod val="10000"/>
              </a:schemeClr>
            </a:solidFill>
          </a:ln>
        </p:spPr>
        <p:txBody>
          <a:bodyPr>
            <a:noAutofit/>
          </a:bodyPr>
          <a:lstStyle/>
          <a:p>
            <a:r>
              <a:rPr lang="en-AU" sz="2400" b="1" dirty="0" smtClean="0"/>
              <a:t>Information from public authorities is free, but reproduction fees may be charged but it cannot exceed the actual cost, and delivery of information (if by mail)</a:t>
            </a:r>
          </a:p>
          <a:p>
            <a:endParaRPr lang="en-AU" sz="2400" b="1" dirty="0" smtClean="0"/>
          </a:p>
          <a:p>
            <a:r>
              <a:rPr lang="en-AU" sz="2400" b="1" dirty="0" smtClean="0"/>
              <a:t>A </a:t>
            </a:r>
            <a:r>
              <a:rPr lang="en-AU" sz="2400" b="1" dirty="0" err="1" smtClean="0"/>
              <a:t>reoriduction</a:t>
            </a:r>
            <a:r>
              <a:rPr lang="en-AU" sz="2400" b="1" dirty="0" smtClean="0"/>
              <a:t> cost covers photocopies, CDs, scanning paper records, mailing or sending documents by courier, transcribing audio records etc</a:t>
            </a:r>
            <a:endParaRPr lang="en-AU" sz="2400" b="1" dirty="0"/>
          </a:p>
        </p:txBody>
      </p:sp>
    </p:spTree>
    <p:extLst>
      <p:ext uri="{BB962C8B-B14F-4D97-AF65-F5344CB8AC3E}">
        <p14:creationId xmlns:p14="http://schemas.microsoft.com/office/powerpoint/2010/main" val="743074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4375322" cy="2976282"/>
          </a:xfrm>
          <a:solidFill>
            <a:srgbClr val="FF0000"/>
          </a:solidFill>
        </p:spPr>
        <p:txBody>
          <a:bodyPr/>
          <a:lstStyle/>
          <a:p>
            <a:r>
              <a:rPr lang="en-US" sz="8800" dirty="0" smtClean="0"/>
              <a:t>Coffee break!</a:t>
            </a:r>
            <a:endParaRPr lang="en-US" sz="8800" dirty="0"/>
          </a:p>
        </p:txBody>
      </p:sp>
      <p:sp>
        <p:nvSpPr>
          <p:cNvPr id="4" name="TextBox 3"/>
          <p:cNvSpPr txBox="1"/>
          <p:nvPr/>
        </p:nvSpPr>
        <p:spPr>
          <a:xfrm>
            <a:off x="6372200" y="2060848"/>
            <a:ext cx="1080120" cy="1200329"/>
          </a:xfrm>
          <a:prstGeom prst="rect">
            <a:avLst/>
          </a:prstGeom>
          <a:solidFill>
            <a:schemeClr val="accent2"/>
          </a:solidFill>
        </p:spPr>
        <p:txBody>
          <a:bodyPr wrap="square" rtlCol="0">
            <a:spAutoFit/>
          </a:bodyPr>
          <a:lstStyle/>
          <a:p>
            <a:r>
              <a:rPr lang="en-US" dirty="0" smtClean="0"/>
              <a:t>Prepare for Session two</a:t>
            </a:r>
            <a:endParaRPr lang="en-US" dirty="0"/>
          </a:p>
        </p:txBody>
      </p:sp>
    </p:spTree>
    <p:extLst>
      <p:ext uri="{BB962C8B-B14F-4D97-AF65-F5344CB8AC3E}">
        <p14:creationId xmlns:p14="http://schemas.microsoft.com/office/powerpoint/2010/main" val="4014132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3583234" cy="960058"/>
          </a:xfrm>
          <a:solidFill>
            <a:schemeClr val="bg1"/>
          </a:solidFill>
        </p:spPr>
        <p:txBody>
          <a:bodyPr/>
          <a:lstStyle/>
          <a:p>
            <a:r>
              <a:rPr lang="en-AU" dirty="0" smtClean="0"/>
              <a:t>RTI Officers</a:t>
            </a:r>
            <a:endParaRPr lang="en-AU" dirty="0"/>
          </a:p>
        </p:txBody>
      </p:sp>
      <p:sp>
        <p:nvSpPr>
          <p:cNvPr id="3" name="Content Placeholder 2"/>
          <p:cNvSpPr>
            <a:spLocks noGrp="1"/>
          </p:cNvSpPr>
          <p:nvPr>
            <p:ph idx="1"/>
          </p:nvPr>
        </p:nvSpPr>
        <p:spPr>
          <a:xfrm>
            <a:off x="251520" y="2492896"/>
            <a:ext cx="8712968" cy="3680331"/>
          </a:xfrm>
          <a:solidFill>
            <a:schemeClr val="accent2">
              <a:lumMod val="75000"/>
            </a:schemeClr>
          </a:solidFill>
        </p:spPr>
        <p:txBody>
          <a:bodyPr>
            <a:normAutofit/>
          </a:bodyPr>
          <a:lstStyle/>
          <a:p>
            <a:r>
              <a:rPr lang="en-AU" sz="2400" b="1" dirty="0" smtClean="0"/>
              <a:t>RTI Officers are appointed in each public authority to:</a:t>
            </a:r>
          </a:p>
          <a:p>
            <a:r>
              <a:rPr lang="en-AU" sz="2400" b="1" dirty="0" smtClean="0"/>
              <a:t>a) Promote best practice</a:t>
            </a:r>
          </a:p>
          <a:p>
            <a:r>
              <a:rPr lang="en-AU" sz="2400" b="1" dirty="0" smtClean="0"/>
              <a:t>b) Receive request and make decision on each application</a:t>
            </a:r>
          </a:p>
          <a:p>
            <a:r>
              <a:rPr lang="en-AU" sz="2400" b="1" dirty="0" smtClean="0"/>
              <a:t>c) Assist individuals seeking information</a:t>
            </a:r>
          </a:p>
          <a:p>
            <a:r>
              <a:rPr lang="en-AU" sz="2400" b="1" dirty="0" smtClean="0"/>
              <a:t>d) receive complaints</a:t>
            </a:r>
          </a:p>
          <a:p>
            <a:r>
              <a:rPr lang="en-AU" sz="2400" b="1" dirty="0"/>
              <a:t>e</a:t>
            </a:r>
            <a:r>
              <a:rPr lang="en-AU" sz="2400" b="1" dirty="0" smtClean="0"/>
              <a:t>) Ensure full compliance with RTI law</a:t>
            </a:r>
            <a:endParaRPr lang="en-AU" sz="2400" b="1" dirty="0"/>
          </a:p>
        </p:txBody>
      </p:sp>
    </p:spTree>
    <p:extLst>
      <p:ext uri="{BB962C8B-B14F-4D97-AF65-F5344CB8AC3E}">
        <p14:creationId xmlns:p14="http://schemas.microsoft.com/office/powerpoint/2010/main" val="3004647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1104074"/>
          </a:xfrm>
          <a:solidFill>
            <a:schemeClr val="bg2">
              <a:lumMod val="75000"/>
            </a:schemeClr>
          </a:solidFill>
        </p:spPr>
        <p:txBody>
          <a:bodyPr/>
          <a:lstStyle/>
          <a:p>
            <a:r>
              <a:rPr lang="en-AU" dirty="0" smtClean="0"/>
              <a:t>OBJECTIVES OF COURSE</a:t>
            </a:r>
            <a:endParaRPr lang="en-AU" dirty="0"/>
          </a:p>
        </p:txBody>
      </p:sp>
      <p:sp>
        <p:nvSpPr>
          <p:cNvPr id="3" name="Content Placeholder 2"/>
          <p:cNvSpPr>
            <a:spLocks noGrp="1"/>
          </p:cNvSpPr>
          <p:nvPr>
            <p:ph idx="1"/>
          </p:nvPr>
        </p:nvSpPr>
        <p:spPr>
          <a:xfrm>
            <a:off x="827700" y="2052925"/>
            <a:ext cx="7272692" cy="4195481"/>
          </a:xfrm>
        </p:spPr>
        <p:txBody>
          <a:bodyPr/>
          <a:lstStyle/>
          <a:p>
            <a:pPr marL="457200" indent="-457200">
              <a:buAutoNum type="arabicPeriod"/>
            </a:pPr>
            <a:r>
              <a:rPr lang="en-AU" dirty="0" smtClean="0"/>
              <a:t>Facilitate understanding of importance of RTI for transparency and accountability and the implications of keeping information </a:t>
            </a:r>
            <a:r>
              <a:rPr lang="en-AU" dirty="0"/>
              <a:t>u</a:t>
            </a:r>
            <a:r>
              <a:rPr lang="en-AU" dirty="0" smtClean="0"/>
              <a:t>nnecessarily secrete</a:t>
            </a:r>
          </a:p>
          <a:p>
            <a:pPr marL="457200" indent="-457200">
              <a:buAutoNum type="arabicPeriod"/>
            </a:pPr>
            <a:endParaRPr lang="en-AU" dirty="0" smtClean="0"/>
          </a:p>
          <a:p>
            <a:pPr marL="457200" indent="-457200">
              <a:buAutoNum type="arabicPeriod" startAt="2"/>
            </a:pPr>
            <a:r>
              <a:rPr lang="en-AU" dirty="0" smtClean="0"/>
              <a:t>Describe main history and main feature of RTI Law  	and its impact on public authorities</a:t>
            </a:r>
          </a:p>
          <a:p>
            <a:pPr marL="457200" indent="-457200">
              <a:buAutoNum type="arabicPeriod" startAt="2"/>
            </a:pPr>
            <a:endParaRPr lang="en-AU" dirty="0" smtClean="0"/>
          </a:p>
          <a:p>
            <a:pPr marL="0" indent="0">
              <a:buNone/>
            </a:pPr>
            <a:r>
              <a:rPr lang="en-AU" dirty="0" smtClean="0"/>
              <a:t>3.	 Explain how an RTI Officer makes decision on request</a:t>
            </a:r>
            <a:endParaRPr lang="en-AU" dirty="0"/>
          </a:p>
        </p:txBody>
      </p:sp>
    </p:spTree>
    <p:extLst>
      <p:ext uri="{BB962C8B-B14F-4D97-AF65-F5344CB8AC3E}">
        <p14:creationId xmlns:p14="http://schemas.microsoft.com/office/powerpoint/2010/main" val="4251289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327650" cy="1032066"/>
          </a:xfrm>
          <a:solidFill>
            <a:schemeClr val="bg2">
              <a:lumMod val="50000"/>
            </a:schemeClr>
          </a:solidFill>
          <a:ln>
            <a:solidFill>
              <a:schemeClr val="tx2">
                <a:lumMod val="10000"/>
              </a:schemeClr>
            </a:solidFill>
          </a:ln>
        </p:spPr>
        <p:txBody>
          <a:bodyPr/>
          <a:lstStyle/>
          <a:p>
            <a:r>
              <a:rPr lang="en-AU" dirty="0" smtClean="0"/>
              <a:t>Mandated timely response</a:t>
            </a:r>
            <a:endParaRPr lang="en-AU" dirty="0"/>
          </a:p>
        </p:txBody>
      </p:sp>
      <p:sp>
        <p:nvSpPr>
          <p:cNvPr id="3" name="Content Placeholder 2"/>
          <p:cNvSpPr>
            <a:spLocks noGrp="1"/>
          </p:cNvSpPr>
          <p:nvPr>
            <p:ph idx="1"/>
          </p:nvPr>
        </p:nvSpPr>
        <p:spPr>
          <a:xfrm>
            <a:off x="484710" y="1696846"/>
            <a:ext cx="8479778" cy="2312179"/>
          </a:xfrm>
          <a:ln>
            <a:solidFill>
              <a:schemeClr val="tx2">
                <a:lumMod val="10000"/>
              </a:schemeClr>
            </a:solidFill>
          </a:ln>
        </p:spPr>
        <p:txBody>
          <a:bodyPr>
            <a:normAutofit/>
          </a:bodyPr>
          <a:lstStyle/>
          <a:p>
            <a:r>
              <a:rPr lang="en-AU" sz="2400" b="1" dirty="0" smtClean="0"/>
              <a:t>A decision must be given on a request no later than 30 calendar days after receipt.</a:t>
            </a:r>
          </a:p>
          <a:p>
            <a:pPr marL="0" indent="0">
              <a:buNone/>
            </a:pPr>
            <a:endParaRPr lang="en-AU" sz="900" b="1" dirty="0" smtClean="0"/>
          </a:p>
          <a:p>
            <a:r>
              <a:rPr lang="en-AU" sz="2400" b="1" dirty="0" smtClean="0"/>
              <a:t>Public authorities may extend this period once for another 14 calendar days, only in instances of “reasonable” cause</a:t>
            </a:r>
          </a:p>
          <a:p>
            <a:endParaRPr lang="en-AU"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66058" y="4221088"/>
            <a:ext cx="3829050" cy="2570103"/>
          </a:xfrm>
          <a:prstGeom prst="rect">
            <a:avLst/>
          </a:prstGeom>
        </p:spPr>
      </p:pic>
    </p:spTree>
    <p:extLst>
      <p:ext uri="{BB962C8B-B14F-4D97-AF65-F5344CB8AC3E}">
        <p14:creationId xmlns:p14="http://schemas.microsoft.com/office/powerpoint/2010/main" val="1896020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395536" y="2060848"/>
            <a:ext cx="8136904" cy="4680520"/>
          </a:xfrm>
        </p:spPr>
        <p:txBody>
          <a:bodyPr>
            <a:normAutofit/>
          </a:bodyPr>
          <a:lstStyle/>
          <a:p>
            <a:r>
              <a:rPr lang="en-US" dirty="0" smtClean="0"/>
              <a:t> The Right </a:t>
            </a:r>
            <a:r>
              <a:rPr lang="en-US" dirty="0"/>
              <a:t>to Information Officer must take reasonable steps </a:t>
            </a:r>
            <a:r>
              <a:rPr lang="en-US" dirty="0" smtClean="0"/>
              <a:t>to notify </a:t>
            </a:r>
            <a:r>
              <a:rPr lang="en-US" dirty="0"/>
              <a:t>a third party of an application for information if the information contains </a:t>
            </a:r>
            <a:r>
              <a:rPr lang="en-US" dirty="0" smtClean="0"/>
              <a:t>personal or </a:t>
            </a:r>
            <a:r>
              <a:rPr lang="en-US" dirty="0"/>
              <a:t>commercial and confidential material pertaining to the third party, and providing </a:t>
            </a:r>
            <a:r>
              <a:rPr lang="en-US" dirty="0" smtClean="0"/>
              <a:t>the opportunity </a:t>
            </a:r>
            <a:r>
              <a:rPr lang="en-US" dirty="0"/>
              <a:t>for the third party to consent to disclosure or request that the application </a:t>
            </a:r>
            <a:r>
              <a:rPr lang="en-US" dirty="0" smtClean="0"/>
              <a:t>for access </a:t>
            </a:r>
            <a:r>
              <a:rPr lang="en-US" dirty="0"/>
              <a:t>to information be denied within 14 days of being notified.</a:t>
            </a:r>
          </a:p>
          <a:p>
            <a:r>
              <a:rPr lang="en-US" dirty="0" smtClean="0"/>
              <a:t>The RTI Act </a:t>
            </a:r>
            <a:r>
              <a:rPr lang="en-US" dirty="0"/>
              <a:t>provides for third parties not </a:t>
            </a:r>
            <a:r>
              <a:rPr lang="en-US" dirty="0" smtClean="0"/>
              <a:t>notified, </a:t>
            </a:r>
            <a:r>
              <a:rPr lang="en-US" dirty="0"/>
              <a:t>to consent to </a:t>
            </a:r>
            <a:r>
              <a:rPr lang="en-US" dirty="0" smtClean="0"/>
              <a:t>disclosure of </a:t>
            </a:r>
            <a:r>
              <a:rPr lang="en-US" dirty="0"/>
              <a:t>information or request that the application for access be denied.</a:t>
            </a:r>
          </a:p>
          <a:p>
            <a:r>
              <a:rPr lang="en-US" dirty="0" smtClean="0"/>
              <a:t>The Act also </a:t>
            </a:r>
            <a:r>
              <a:rPr lang="en-US" dirty="0"/>
              <a:t>requires a Right to Information Officer to make a decision on the grant </a:t>
            </a:r>
            <a:r>
              <a:rPr lang="en-US" dirty="0" smtClean="0"/>
              <a:t>of access </a:t>
            </a:r>
            <a:r>
              <a:rPr lang="en-US" dirty="0"/>
              <a:t>to information and notify the third party of the decision within 21 days of </a:t>
            </a:r>
            <a:r>
              <a:rPr lang="en-US" dirty="0" smtClean="0"/>
              <a:t>advising the </a:t>
            </a:r>
            <a:r>
              <a:rPr lang="en-US" dirty="0"/>
              <a:t>third party of the application for access to information.</a:t>
            </a:r>
            <a:endParaRPr lang="en-AU" dirty="0"/>
          </a:p>
        </p:txBody>
      </p:sp>
      <p:sp>
        <p:nvSpPr>
          <p:cNvPr id="4" name="Title 1"/>
          <p:cNvSpPr txBox="1">
            <a:spLocks/>
          </p:cNvSpPr>
          <p:nvPr/>
        </p:nvSpPr>
        <p:spPr>
          <a:xfrm>
            <a:off x="637110" y="476672"/>
            <a:ext cx="7055380" cy="1400530"/>
          </a:xfrm>
          <a:prstGeom prst="rect">
            <a:avLst/>
          </a:prstGeom>
          <a:solidFill>
            <a:schemeClr val="accent4">
              <a:lumMod val="50000"/>
            </a:schemeClr>
          </a:solidFill>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AU" smtClean="0"/>
              <a:t>Third Party notification</a:t>
            </a:r>
            <a:endParaRPr lang="en-AU" dirty="0"/>
          </a:p>
        </p:txBody>
      </p:sp>
    </p:spTree>
    <p:extLst>
      <p:ext uri="{BB962C8B-B14F-4D97-AF65-F5344CB8AC3E}">
        <p14:creationId xmlns:p14="http://schemas.microsoft.com/office/powerpoint/2010/main" val="472659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4951386" cy="888050"/>
          </a:xfrm>
          <a:solidFill>
            <a:schemeClr val="bg2"/>
          </a:solidFill>
        </p:spPr>
        <p:txBody>
          <a:bodyPr/>
          <a:lstStyle/>
          <a:p>
            <a:r>
              <a:rPr lang="en-AU" dirty="0" smtClean="0"/>
              <a:t>Delivering records</a:t>
            </a:r>
            <a:endParaRPr lang="en-AU" dirty="0"/>
          </a:p>
        </p:txBody>
      </p:sp>
      <p:sp>
        <p:nvSpPr>
          <p:cNvPr id="3" name="Content Placeholder 2"/>
          <p:cNvSpPr>
            <a:spLocks noGrp="1"/>
          </p:cNvSpPr>
          <p:nvPr>
            <p:ph idx="1"/>
          </p:nvPr>
        </p:nvSpPr>
        <p:spPr>
          <a:xfrm>
            <a:off x="323528" y="1916832"/>
            <a:ext cx="8352928" cy="4616434"/>
          </a:xfrm>
          <a:ln>
            <a:solidFill>
              <a:schemeClr val="tx2">
                <a:lumMod val="10000"/>
              </a:schemeClr>
            </a:solidFill>
          </a:ln>
        </p:spPr>
        <p:txBody>
          <a:bodyPr>
            <a:noAutofit/>
          </a:bodyPr>
          <a:lstStyle/>
          <a:p>
            <a:r>
              <a:rPr lang="en-AU" sz="2400" b="1" dirty="0" smtClean="0"/>
              <a:t>Within 30 days of receiving a request, the RTI Officer must deliver the records requested</a:t>
            </a:r>
          </a:p>
          <a:p>
            <a:endParaRPr lang="en-AU" sz="2400" b="1" dirty="0" smtClean="0"/>
          </a:p>
          <a:p>
            <a:r>
              <a:rPr lang="en-AU" sz="2400" b="1" dirty="0" smtClean="0"/>
              <a:t>If RTI Officer is granting access to third party personal information and the third party did not consent, the RTI Officer must, within 60 days, after the decision is made before releasing the records</a:t>
            </a:r>
          </a:p>
          <a:p>
            <a:endParaRPr lang="en-AU" sz="2400" b="1" dirty="0" smtClean="0"/>
          </a:p>
          <a:p>
            <a:r>
              <a:rPr lang="en-AU" sz="2400" b="1" dirty="0" smtClean="0"/>
              <a:t>If </a:t>
            </a:r>
            <a:r>
              <a:rPr lang="en-AU" sz="2400" b="1" dirty="0"/>
              <a:t>a</a:t>
            </a:r>
            <a:r>
              <a:rPr lang="en-AU" sz="2400" b="1" dirty="0" smtClean="0"/>
              <a:t>n appeal is filed with the Information Commissioner, the RTI Officer must wait for the result</a:t>
            </a:r>
            <a:endParaRPr lang="en-AU" sz="2400" b="1" dirty="0"/>
          </a:p>
        </p:txBody>
      </p:sp>
    </p:spTree>
    <p:extLst>
      <p:ext uri="{BB962C8B-B14F-4D97-AF65-F5344CB8AC3E}">
        <p14:creationId xmlns:p14="http://schemas.microsoft.com/office/powerpoint/2010/main" val="2152562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2935162" cy="1032066"/>
          </a:xfrm>
          <a:solidFill>
            <a:schemeClr val="bg1"/>
          </a:solidFill>
        </p:spPr>
        <p:txBody>
          <a:bodyPr/>
          <a:lstStyle/>
          <a:p>
            <a:r>
              <a:rPr lang="en-AU" b="1" dirty="0" smtClean="0"/>
              <a:t>Transfers</a:t>
            </a:r>
            <a:endParaRPr lang="en-AU" b="1" dirty="0"/>
          </a:p>
        </p:txBody>
      </p:sp>
      <p:sp>
        <p:nvSpPr>
          <p:cNvPr id="3" name="Content Placeholder 2"/>
          <p:cNvSpPr>
            <a:spLocks noGrp="1"/>
          </p:cNvSpPr>
          <p:nvPr>
            <p:ph idx="1"/>
          </p:nvPr>
        </p:nvSpPr>
        <p:spPr>
          <a:xfrm>
            <a:off x="827700" y="2052925"/>
            <a:ext cx="7776748" cy="4195481"/>
          </a:xfrm>
        </p:spPr>
        <p:txBody>
          <a:bodyPr>
            <a:normAutofit/>
          </a:bodyPr>
          <a:lstStyle/>
          <a:p>
            <a:r>
              <a:rPr lang="en-AU" sz="2400" b="1" dirty="0" smtClean="0"/>
              <a:t>If a record has to be transferred to another agency, this must be completed as soon as practical but no more than 14 days after receipt</a:t>
            </a:r>
          </a:p>
          <a:p>
            <a:pPr marL="0" indent="0">
              <a:buNone/>
            </a:pPr>
            <a:endParaRPr lang="en-AU" sz="2400" b="1" dirty="0" smtClean="0"/>
          </a:p>
          <a:p>
            <a:r>
              <a:rPr lang="en-AU" sz="2400" b="1" dirty="0" smtClean="0"/>
              <a:t>The timeline starts over and the receiving public authority has 30 calendar days to respond</a:t>
            </a:r>
            <a:endParaRPr lang="en-AU" sz="2400" b="1" dirty="0"/>
          </a:p>
        </p:txBody>
      </p:sp>
    </p:spTree>
    <p:extLst>
      <p:ext uri="{BB962C8B-B14F-4D97-AF65-F5344CB8AC3E}">
        <p14:creationId xmlns:p14="http://schemas.microsoft.com/office/powerpoint/2010/main" val="1530391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816042"/>
          </a:xfrm>
          <a:solidFill>
            <a:schemeClr val="bg2"/>
          </a:solidFill>
        </p:spPr>
        <p:txBody>
          <a:bodyPr/>
          <a:lstStyle/>
          <a:p>
            <a:pPr algn="ctr"/>
            <a:r>
              <a:rPr lang="en-US" b="1" dirty="0"/>
              <a:t>Form of access</a:t>
            </a:r>
            <a:endParaRPr lang="en-US" dirty="0"/>
          </a:p>
        </p:txBody>
      </p:sp>
      <p:sp>
        <p:nvSpPr>
          <p:cNvPr id="3" name="Content Placeholder 2"/>
          <p:cNvSpPr>
            <a:spLocks noGrp="1"/>
          </p:cNvSpPr>
          <p:nvPr>
            <p:ph idx="1"/>
          </p:nvPr>
        </p:nvSpPr>
        <p:spPr>
          <a:xfrm>
            <a:off x="395536" y="1412777"/>
            <a:ext cx="8496944" cy="4104456"/>
          </a:xfrm>
          <a:ln>
            <a:solidFill>
              <a:schemeClr val="tx2">
                <a:lumMod val="10000"/>
              </a:schemeClr>
            </a:solidFill>
          </a:ln>
        </p:spPr>
        <p:txBody>
          <a:bodyPr>
            <a:normAutofit/>
          </a:bodyPr>
          <a:lstStyle/>
          <a:p>
            <a:r>
              <a:rPr lang="en-US" b="1" dirty="0"/>
              <a:t>(1) Subject to subsection (4), if an applicant has requested that access </a:t>
            </a:r>
            <a:r>
              <a:rPr lang="en-US" b="1" dirty="0" smtClean="0"/>
              <a:t>to information </a:t>
            </a:r>
            <a:r>
              <a:rPr lang="en-US" b="1" dirty="0"/>
              <a:t>be provided in a particular form, then access must be given </a:t>
            </a:r>
            <a:r>
              <a:rPr lang="en-US" b="1" dirty="0" smtClean="0"/>
              <a:t>in the </a:t>
            </a:r>
            <a:r>
              <a:rPr lang="en-US" b="1" dirty="0"/>
              <a:t>form or manner requested.</a:t>
            </a:r>
          </a:p>
          <a:p>
            <a:r>
              <a:rPr lang="en-US" b="1" dirty="0"/>
              <a:t>(2) Access to information may be given to an applicant in 1 or more of </a:t>
            </a:r>
            <a:r>
              <a:rPr lang="en-US" b="1" dirty="0" smtClean="0"/>
              <a:t>the following </a:t>
            </a:r>
            <a:r>
              <a:rPr lang="en-US" b="1" dirty="0"/>
              <a:t>forms or manner:</a:t>
            </a:r>
          </a:p>
          <a:p>
            <a:r>
              <a:rPr lang="en-US" b="1" dirty="0"/>
              <a:t>(a) a copy of the information; or</a:t>
            </a:r>
          </a:p>
          <a:p>
            <a:r>
              <a:rPr lang="en-US" b="1" dirty="0"/>
              <a:t>(b) an opportunity to inspect the information using </a:t>
            </a:r>
            <a:r>
              <a:rPr lang="en-US" b="1" dirty="0" smtClean="0"/>
              <a:t>equipment normally </a:t>
            </a:r>
            <a:r>
              <a:rPr lang="en-US" b="1" dirty="0"/>
              <a:t>available to the Government agency, relevant </a:t>
            </a:r>
            <a:r>
              <a:rPr lang="en-US" b="1" dirty="0" smtClean="0"/>
              <a:t>private entity </a:t>
            </a:r>
            <a:r>
              <a:rPr lang="en-US" b="1" dirty="0"/>
              <a:t>or private entity; or</a:t>
            </a:r>
          </a:p>
          <a:p>
            <a:r>
              <a:rPr lang="en-US" b="1" dirty="0"/>
              <a:t>(c) an opportunity to copy the information, using the applicant’s </a:t>
            </a:r>
            <a:r>
              <a:rPr lang="en-US" b="1" dirty="0" smtClean="0"/>
              <a:t>own equipment</a:t>
            </a:r>
            <a:r>
              <a:rPr lang="en-US" b="1" dirty="0"/>
              <a:t>; or</a:t>
            </a:r>
          </a:p>
          <a:p>
            <a:endParaRPr lang="en-US" dirty="0"/>
          </a:p>
        </p:txBody>
      </p:sp>
    </p:spTree>
    <p:extLst>
      <p:ext uri="{BB962C8B-B14F-4D97-AF65-F5344CB8AC3E}">
        <p14:creationId xmlns:p14="http://schemas.microsoft.com/office/powerpoint/2010/main" val="40881316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055380" cy="816042"/>
          </a:xfrm>
          <a:solidFill>
            <a:schemeClr val="bg2"/>
          </a:solidFill>
        </p:spPr>
        <p:txBody>
          <a:bodyPr/>
          <a:lstStyle/>
          <a:p>
            <a:pPr algn="ctr"/>
            <a:r>
              <a:rPr lang="en-US" b="1" dirty="0" smtClean="0"/>
              <a:t>Form of access </a:t>
            </a:r>
            <a:r>
              <a:rPr lang="en-US" b="1" dirty="0" err="1" smtClean="0"/>
              <a:t>ctd</a:t>
            </a:r>
            <a:r>
              <a:rPr lang="en-US" b="1" dirty="0" smtClean="0"/>
              <a:t>.</a:t>
            </a:r>
            <a:endParaRPr lang="en-US" b="1" dirty="0"/>
          </a:p>
        </p:txBody>
      </p:sp>
      <p:sp>
        <p:nvSpPr>
          <p:cNvPr id="3" name="Content Placeholder 2"/>
          <p:cNvSpPr>
            <a:spLocks noGrp="1"/>
          </p:cNvSpPr>
          <p:nvPr>
            <p:ph idx="1"/>
          </p:nvPr>
        </p:nvSpPr>
        <p:spPr>
          <a:xfrm>
            <a:off x="251520" y="1196752"/>
            <a:ext cx="8892480" cy="5832648"/>
          </a:xfrm>
        </p:spPr>
        <p:txBody>
          <a:bodyPr>
            <a:normAutofit fontScale="55000" lnSpcReduction="20000"/>
          </a:bodyPr>
          <a:lstStyle/>
          <a:p>
            <a:r>
              <a:rPr lang="en-US" sz="3600" dirty="0"/>
              <a:t>(d) in the case of information that is an article or thing from </a:t>
            </a:r>
            <a:r>
              <a:rPr lang="en-US" sz="3600" dirty="0" smtClean="0"/>
              <a:t>which sounds </a:t>
            </a:r>
            <a:r>
              <a:rPr lang="en-US" sz="3600" dirty="0"/>
              <a:t>or visual images are capable of being reproduced, </a:t>
            </a:r>
            <a:r>
              <a:rPr lang="en-US" sz="3600" dirty="0" smtClean="0"/>
              <a:t>the making </a:t>
            </a:r>
            <a:r>
              <a:rPr lang="en-US" sz="3600" dirty="0"/>
              <a:t>of arrangements for the applicant to hear or view </a:t>
            </a:r>
            <a:r>
              <a:rPr lang="en-US" sz="3600" dirty="0" smtClean="0"/>
              <a:t>those sounds </a:t>
            </a:r>
            <a:r>
              <a:rPr lang="en-US" sz="3600" dirty="0"/>
              <a:t>or visual images; or</a:t>
            </a:r>
          </a:p>
          <a:p>
            <a:r>
              <a:rPr lang="en-US" sz="3600" dirty="0"/>
              <a:t>(e) in the case of information which is held on a computer, or </a:t>
            </a:r>
            <a:r>
              <a:rPr lang="en-US" sz="3600" dirty="0" smtClean="0"/>
              <a:t>in electronic </a:t>
            </a:r>
            <a:r>
              <a:rPr lang="en-US" sz="3600" dirty="0"/>
              <a:t>or machine-readable form, and from which </a:t>
            </a:r>
            <a:r>
              <a:rPr lang="en-US" sz="3600" dirty="0" smtClean="0"/>
              <a:t>the Government </a:t>
            </a:r>
            <a:r>
              <a:rPr lang="en-US" sz="3600" dirty="0"/>
              <a:t>agency, relevant private entity or private </a:t>
            </a:r>
            <a:r>
              <a:rPr lang="en-US" sz="3600" dirty="0" smtClean="0"/>
              <a:t>entity concerned </a:t>
            </a:r>
            <a:r>
              <a:rPr lang="en-US" sz="3600" dirty="0"/>
              <a:t>is capable of producing a printed copy of </a:t>
            </a:r>
            <a:r>
              <a:rPr lang="en-US" sz="3600" dirty="0" smtClean="0"/>
              <a:t>the information </a:t>
            </a:r>
            <a:r>
              <a:rPr lang="en-US" sz="3600" dirty="0"/>
              <a:t>or part of it, by supplying such a copy; or</a:t>
            </a:r>
          </a:p>
          <a:p>
            <a:r>
              <a:rPr lang="en-US" sz="3600" dirty="0"/>
              <a:t>(f) in the case of information available or capable of being </a:t>
            </a:r>
            <a:r>
              <a:rPr lang="en-US" sz="3600" dirty="0" smtClean="0"/>
              <a:t>made available </a:t>
            </a:r>
            <a:r>
              <a:rPr lang="en-US" sz="3600" dirty="0"/>
              <a:t>in computer readable form, by supplying a copy in </a:t>
            </a:r>
            <a:r>
              <a:rPr lang="en-US" sz="3600" dirty="0" smtClean="0"/>
              <a:t>that form</a:t>
            </a:r>
            <a:r>
              <a:rPr lang="en-US" sz="3600" dirty="0"/>
              <a:t>; or</a:t>
            </a:r>
          </a:p>
          <a:p>
            <a:r>
              <a:rPr lang="en-US" sz="3600" dirty="0"/>
              <a:t>(g) a transcript of the content of the information, in print, sound </a:t>
            </a:r>
            <a:r>
              <a:rPr lang="en-US" sz="3600" dirty="0" smtClean="0"/>
              <a:t>or visual </a:t>
            </a:r>
            <a:r>
              <a:rPr lang="en-US" sz="3600" dirty="0"/>
              <a:t>form, where such transcript is capable of being </a:t>
            </a:r>
            <a:r>
              <a:rPr lang="en-US" sz="3600" dirty="0" smtClean="0"/>
              <a:t>produced using </a:t>
            </a:r>
            <a:r>
              <a:rPr lang="en-US" sz="3600" dirty="0"/>
              <a:t>equipment normally available to the Government agency</a:t>
            </a:r>
            <a:r>
              <a:rPr lang="en-US" sz="3600" dirty="0" smtClean="0"/>
              <a:t>, relevant </a:t>
            </a:r>
            <a:r>
              <a:rPr lang="en-US" sz="3600" dirty="0"/>
              <a:t>private entity or private entity; or</a:t>
            </a:r>
          </a:p>
          <a:p>
            <a:r>
              <a:rPr lang="en-US" sz="3600" dirty="0"/>
              <a:t>(h) a transcript of the information from shorthand or other </a:t>
            </a:r>
            <a:r>
              <a:rPr lang="en-US" sz="3600" dirty="0" smtClean="0"/>
              <a:t>codified form</a:t>
            </a:r>
            <a:r>
              <a:rPr lang="en-US" sz="3600" dirty="0"/>
              <a:t>; or</a:t>
            </a:r>
          </a:p>
          <a:p>
            <a:r>
              <a:rPr lang="en-US" sz="3600" dirty="0"/>
              <a:t>(i) an inspection of works; or</a:t>
            </a:r>
          </a:p>
          <a:p>
            <a:r>
              <a:rPr lang="en-US" sz="3600" dirty="0"/>
              <a:t>(j) the taking of samples of materials.</a:t>
            </a:r>
          </a:p>
          <a:p>
            <a:endParaRPr lang="en-US" dirty="0"/>
          </a:p>
        </p:txBody>
      </p:sp>
    </p:spTree>
    <p:extLst>
      <p:ext uri="{BB962C8B-B14F-4D97-AF65-F5344CB8AC3E}">
        <p14:creationId xmlns:p14="http://schemas.microsoft.com/office/powerpoint/2010/main" val="3002317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2647130" cy="1104074"/>
          </a:xfrm>
          <a:ln>
            <a:solidFill>
              <a:schemeClr val="tx2">
                <a:lumMod val="10000"/>
              </a:schemeClr>
            </a:solidFill>
          </a:ln>
        </p:spPr>
        <p:txBody>
          <a:bodyPr/>
          <a:lstStyle/>
          <a:p>
            <a:r>
              <a:rPr lang="en-AU" dirty="0" smtClean="0"/>
              <a:t>Activity 1</a:t>
            </a:r>
            <a:endParaRPr lang="en-AU" dirty="0"/>
          </a:p>
        </p:txBody>
      </p:sp>
      <p:sp>
        <p:nvSpPr>
          <p:cNvPr id="3" name="Content Placeholder 2"/>
          <p:cNvSpPr>
            <a:spLocks noGrp="1"/>
          </p:cNvSpPr>
          <p:nvPr>
            <p:ph idx="1"/>
          </p:nvPr>
        </p:nvSpPr>
        <p:spPr>
          <a:xfrm>
            <a:off x="438837" y="2060848"/>
            <a:ext cx="8208796" cy="3024336"/>
          </a:xfrm>
          <a:ln>
            <a:solidFill>
              <a:schemeClr val="tx2">
                <a:lumMod val="10000"/>
              </a:schemeClr>
            </a:solidFill>
          </a:ln>
        </p:spPr>
        <p:txBody>
          <a:bodyPr>
            <a:normAutofit/>
          </a:bodyPr>
          <a:lstStyle/>
          <a:p>
            <a:r>
              <a:rPr lang="en-AU" dirty="0" smtClean="0"/>
              <a:t>Separate into groups of 3 or 4</a:t>
            </a:r>
          </a:p>
          <a:p>
            <a:pPr marL="0" indent="0">
              <a:buNone/>
            </a:pPr>
            <a:r>
              <a:rPr lang="en-AU" dirty="0" smtClean="0"/>
              <a:t>a)One person will act as the requester</a:t>
            </a:r>
          </a:p>
          <a:p>
            <a:pPr marL="0" indent="0">
              <a:buNone/>
            </a:pPr>
            <a:r>
              <a:rPr lang="en-AU" dirty="0"/>
              <a:t>b</a:t>
            </a:r>
            <a:r>
              <a:rPr lang="en-AU" dirty="0" smtClean="0"/>
              <a:t>) One person will act as the receptionist or other staff member</a:t>
            </a:r>
          </a:p>
          <a:p>
            <a:pPr marL="0" indent="0">
              <a:buNone/>
            </a:pPr>
            <a:r>
              <a:rPr lang="en-AU" dirty="0"/>
              <a:t>c</a:t>
            </a:r>
            <a:r>
              <a:rPr lang="en-AU" dirty="0" smtClean="0"/>
              <a:t>) The remaining one or two will act as observers and take (mental) notes</a:t>
            </a:r>
          </a:p>
          <a:p>
            <a:r>
              <a:rPr lang="en-AU" dirty="0" smtClean="0"/>
              <a:t>Further instruction  and a blank application form is available in your information packet </a:t>
            </a:r>
            <a:endParaRPr lang="en-AU" dirty="0"/>
          </a:p>
        </p:txBody>
      </p:sp>
    </p:spTree>
    <p:extLst>
      <p:ext uri="{BB962C8B-B14F-4D97-AF65-F5344CB8AC3E}">
        <p14:creationId xmlns:p14="http://schemas.microsoft.com/office/powerpoint/2010/main" val="38035308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744034"/>
          </a:xfrm>
          <a:solidFill>
            <a:schemeClr val="accent1"/>
          </a:solidFill>
        </p:spPr>
        <p:txBody>
          <a:bodyPr/>
          <a:lstStyle/>
          <a:p>
            <a:r>
              <a:rPr lang="en-AU" b="1" dirty="0" smtClean="0"/>
              <a:t>Exemption in the RTI law</a:t>
            </a:r>
            <a:endParaRPr lang="en-AU" b="1" dirty="0"/>
          </a:p>
        </p:txBody>
      </p:sp>
      <p:sp>
        <p:nvSpPr>
          <p:cNvPr id="3" name="Content Placeholder 2"/>
          <p:cNvSpPr>
            <a:spLocks noGrp="1"/>
          </p:cNvSpPr>
          <p:nvPr>
            <p:ph idx="1"/>
          </p:nvPr>
        </p:nvSpPr>
        <p:spPr>
          <a:xfrm>
            <a:off x="448716" y="1628800"/>
            <a:ext cx="6711654" cy="4464496"/>
          </a:xfrm>
          <a:ln>
            <a:solidFill>
              <a:schemeClr val="tx2">
                <a:lumMod val="10000"/>
              </a:schemeClr>
            </a:solidFill>
          </a:ln>
        </p:spPr>
        <p:txBody>
          <a:bodyPr>
            <a:normAutofit/>
          </a:bodyPr>
          <a:lstStyle/>
          <a:p>
            <a:pPr>
              <a:defRPr/>
            </a:pPr>
            <a:r>
              <a:rPr lang="en-US" sz="2400" b="1" dirty="0"/>
              <a:t>Personal information</a:t>
            </a:r>
            <a:endParaRPr lang="en-AU" sz="2400" dirty="0"/>
          </a:p>
          <a:p>
            <a:pPr>
              <a:defRPr/>
            </a:pPr>
            <a:r>
              <a:rPr lang="en-US" sz="2400" b="1" dirty="0"/>
              <a:t>Legal privilege </a:t>
            </a:r>
            <a:endParaRPr lang="en-AU" sz="2400" dirty="0"/>
          </a:p>
          <a:p>
            <a:pPr>
              <a:defRPr/>
            </a:pPr>
            <a:r>
              <a:rPr lang="en-US" sz="2400" b="1" dirty="0"/>
              <a:t>Commercial confidential, Public economic interests</a:t>
            </a:r>
            <a:endParaRPr lang="en-AU" sz="2400" dirty="0"/>
          </a:p>
          <a:p>
            <a:pPr>
              <a:defRPr/>
            </a:pPr>
            <a:r>
              <a:rPr lang="en-US" sz="2400" b="1" dirty="0"/>
              <a:t>National security and Law enforcement</a:t>
            </a:r>
            <a:endParaRPr lang="en-AU" sz="2400" dirty="0"/>
          </a:p>
          <a:p>
            <a:pPr>
              <a:defRPr/>
            </a:pPr>
            <a:r>
              <a:rPr lang="en-US" sz="2400" b="1" dirty="0"/>
              <a:t>Health and safety, Heritage sites and the environment</a:t>
            </a:r>
            <a:endParaRPr lang="en-AU" sz="2400" dirty="0"/>
          </a:p>
          <a:p>
            <a:pPr>
              <a:defRPr/>
            </a:pPr>
            <a:r>
              <a:rPr lang="en-US" sz="2400" b="1" dirty="0"/>
              <a:t>Policy making and operations of agencies</a:t>
            </a:r>
            <a:endParaRPr lang="en-AU" sz="2400" dirty="0" smtClean="0"/>
          </a:p>
        </p:txBody>
      </p:sp>
    </p:spTree>
    <p:extLst>
      <p:ext uri="{BB962C8B-B14F-4D97-AF65-F5344CB8AC3E}">
        <p14:creationId xmlns:p14="http://schemas.microsoft.com/office/powerpoint/2010/main" val="10774307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normAutofit/>
          </a:bodyPr>
          <a:lstStyle/>
          <a:p>
            <a:r>
              <a:rPr lang="en-AU" b="1" dirty="0" smtClean="0"/>
              <a:t>On what grounds can a request be refused</a:t>
            </a:r>
            <a:endParaRPr lang="en-AU" b="1" dirty="0"/>
          </a:p>
        </p:txBody>
      </p:sp>
      <p:sp>
        <p:nvSpPr>
          <p:cNvPr id="3" name="Content Placeholder 2"/>
          <p:cNvSpPr>
            <a:spLocks noGrp="1"/>
          </p:cNvSpPr>
          <p:nvPr>
            <p:ph idx="1"/>
          </p:nvPr>
        </p:nvSpPr>
        <p:spPr>
          <a:xfrm>
            <a:off x="507076" y="2060849"/>
            <a:ext cx="6711654" cy="4176464"/>
          </a:xfrm>
        </p:spPr>
        <p:txBody>
          <a:bodyPr/>
          <a:lstStyle/>
          <a:p>
            <a:pPr marL="0" indent="0">
              <a:buNone/>
            </a:pPr>
            <a:r>
              <a:rPr lang="en-AU" sz="2400" b="1" dirty="0" smtClean="0"/>
              <a:t>A public authority does not have to comply with an application at all if:</a:t>
            </a:r>
          </a:p>
          <a:p>
            <a:r>
              <a:rPr lang="en-AU" sz="2400" b="1" dirty="0" smtClean="0"/>
              <a:t>Information requested is under exemption</a:t>
            </a:r>
          </a:p>
          <a:p>
            <a:r>
              <a:rPr lang="en-AU" sz="2400" b="1" dirty="0" smtClean="0"/>
              <a:t>The request is vexatious;</a:t>
            </a:r>
          </a:p>
          <a:p>
            <a:r>
              <a:rPr lang="en-AU" sz="2400" b="1" dirty="0" smtClean="0"/>
              <a:t>The public authority has already complied with the similar request from the same person;</a:t>
            </a:r>
          </a:p>
          <a:p>
            <a:r>
              <a:rPr lang="en-AU" sz="2400" b="1" dirty="0" smtClean="0"/>
              <a:t>The address is not completed</a:t>
            </a:r>
          </a:p>
          <a:p>
            <a:endParaRPr lang="en-AU" dirty="0" smtClean="0"/>
          </a:p>
          <a:p>
            <a:endParaRPr lang="en-AU" dirty="0" smtClean="0"/>
          </a:p>
          <a:p>
            <a:endParaRPr lang="en-AU" dirty="0"/>
          </a:p>
        </p:txBody>
      </p:sp>
    </p:spTree>
    <p:extLst>
      <p:ext uri="{BB962C8B-B14F-4D97-AF65-F5344CB8AC3E}">
        <p14:creationId xmlns:p14="http://schemas.microsoft.com/office/powerpoint/2010/main" val="3513446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3727250" cy="960058"/>
          </a:xfrm>
          <a:solidFill>
            <a:schemeClr val="accent2"/>
          </a:solidFill>
        </p:spPr>
        <p:txBody>
          <a:bodyPr/>
          <a:lstStyle/>
          <a:p>
            <a:r>
              <a:rPr lang="en-AU" b="1" dirty="0" smtClean="0"/>
              <a:t>The decision</a:t>
            </a:r>
            <a:endParaRPr lang="en-AU" b="1" dirty="0"/>
          </a:p>
        </p:txBody>
      </p:sp>
      <p:sp>
        <p:nvSpPr>
          <p:cNvPr id="3" name="Content Placeholder 2"/>
          <p:cNvSpPr>
            <a:spLocks noGrp="1"/>
          </p:cNvSpPr>
          <p:nvPr>
            <p:ph idx="1"/>
          </p:nvPr>
        </p:nvSpPr>
        <p:spPr>
          <a:xfrm>
            <a:off x="755576" y="1700808"/>
            <a:ext cx="7272808" cy="4248472"/>
          </a:xfrm>
        </p:spPr>
        <p:txBody>
          <a:bodyPr>
            <a:normAutofit fontScale="92500" lnSpcReduction="10000"/>
          </a:bodyPr>
          <a:lstStyle/>
          <a:p>
            <a:r>
              <a:rPr lang="en-AU" sz="2400" b="1" dirty="0" smtClean="0"/>
              <a:t>The public authority may:</a:t>
            </a:r>
          </a:p>
          <a:p>
            <a:pPr marL="514350" indent="-514350">
              <a:buAutoNum type="arabicPeriod"/>
            </a:pPr>
            <a:r>
              <a:rPr lang="en-AU" sz="2400" b="1" dirty="0" smtClean="0"/>
              <a:t>Grand full access</a:t>
            </a:r>
          </a:p>
          <a:p>
            <a:pPr marL="514350" indent="-514350">
              <a:buAutoNum type="arabicPeriod"/>
            </a:pPr>
            <a:r>
              <a:rPr lang="en-AU" sz="2400" b="1" dirty="0" smtClean="0"/>
              <a:t>Grand partial access</a:t>
            </a:r>
          </a:p>
          <a:p>
            <a:pPr marL="514350" indent="-514350">
              <a:buAutoNum type="arabicPeriod"/>
            </a:pPr>
            <a:r>
              <a:rPr lang="en-AU" sz="2400" b="1" dirty="0" smtClean="0"/>
              <a:t>Extend the time for response</a:t>
            </a:r>
          </a:p>
          <a:p>
            <a:pPr marL="514350" indent="-514350">
              <a:buAutoNum type="arabicPeriod"/>
            </a:pPr>
            <a:r>
              <a:rPr lang="en-AU" sz="2400" b="1" dirty="0" smtClean="0"/>
              <a:t>Refuse access to exempt records</a:t>
            </a:r>
          </a:p>
          <a:p>
            <a:pPr marL="514350" indent="-514350">
              <a:buAutoNum type="arabicPeriod"/>
            </a:pPr>
            <a:r>
              <a:rPr lang="en-AU" sz="2400" b="1" dirty="0" smtClean="0"/>
              <a:t>Refuse to comply with the request</a:t>
            </a:r>
          </a:p>
          <a:p>
            <a:pPr marL="514350" indent="-514350">
              <a:buAutoNum type="arabicPeriod"/>
            </a:pPr>
            <a:r>
              <a:rPr lang="en-AU" sz="2400" b="1" dirty="0" smtClean="0"/>
              <a:t>Defer the request to another relevant agency</a:t>
            </a:r>
          </a:p>
          <a:p>
            <a:pPr marL="514350" indent="-514350">
              <a:buAutoNum type="arabicPeriod"/>
            </a:pPr>
            <a:r>
              <a:rPr lang="en-AU" sz="2400" b="1" dirty="0" smtClean="0"/>
              <a:t>Tell the applicant how to access the record outside of RTI procedure</a:t>
            </a:r>
          </a:p>
          <a:p>
            <a:pPr marL="514350" indent="-514350">
              <a:buAutoNum type="arabicPeriod"/>
            </a:pPr>
            <a:r>
              <a:rPr lang="en-AU" sz="2400" b="1" dirty="0" smtClean="0"/>
              <a:t>Inform the applicant no records exist</a:t>
            </a:r>
          </a:p>
          <a:p>
            <a:pPr marL="514350" indent="-514350">
              <a:buAutoNum type="arabicPeriod"/>
            </a:pPr>
            <a:endParaRPr lang="en-AU" dirty="0" smtClean="0"/>
          </a:p>
          <a:p>
            <a:pPr marL="514350" indent="-514350">
              <a:buAutoNum type="arabicPeriod"/>
            </a:pPr>
            <a:endParaRPr lang="en-AU" dirty="0"/>
          </a:p>
        </p:txBody>
      </p:sp>
    </p:spTree>
    <p:extLst>
      <p:ext uri="{BB962C8B-B14F-4D97-AF65-F5344CB8AC3E}">
        <p14:creationId xmlns:p14="http://schemas.microsoft.com/office/powerpoint/2010/main" val="3293174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786" y="404664"/>
            <a:ext cx="5815482" cy="1400530"/>
          </a:xfrm>
          <a:solidFill>
            <a:srgbClr val="C00000"/>
          </a:solidFill>
        </p:spPr>
        <p:txBody>
          <a:bodyPr/>
          <a:lstStyle/>
          <a:p>
            <a:r>
              <a:rPr lang="en-AU" dirty="0" smtClean="0"/>
              <a:t>OBJECTIVES OF THE COURSE </a:t>
            </a:r>
            <a:r>
              <a:rPr lang="en-AU" dirty="0" err="1" smtClean="0"/>
              <a:t>ctd</a:t>
            </a:r>
            <a:r>
              <a:rPr lang="en-AU" dirty="0" smtClean="0"/>
              <a:t>. </a:t>
            </a:r>
            <a:endParaRPr lang="en-AU" dirty="0"/>
          </a:p>
        </p:txBody>
      </p:sp>
      <p:sp>
        <p:nvSpPr>
          <p:cNvPr id="3" name="Content Placeholder 2"/>
          <p:cNvSpPr>
            <a:spLocks noGrp="1"/>
          </p:cNvSpPr>
          <p:nvPr>
            <p:ph idx="1"/>
          </p:nvPr>
        </p:nvSpPr>
        <p:spPr>
          <a:xfrm>
            <a:off x="827700" y="2348880"/>
            <a:ext cx="6711654" cy="3824347"/>
          </a:xfrm>
        </p:spPr>
        <p:txBody>
          <a:bodyPr>
            <a:normAutofit/>
          </a:bodyPr>
          <a:lstStyle/>
          <a:p>
            <a:pPr marL="0" indent="0">
              <a:buNone/>
            </a:pPr>
            <a:r>
              <a:rPr lang="en-AU" dirty="0" smtClean="0"/>
              <a:t>4. Ensure that all public authority staff members know how to respond when they receive a request from the public</a:t>
            </a:r>
          </a:p>
          <a:p>
            <a:pPr marL="0" indent="0">
              <a:buNone/>
            </a:pPr>
            <a:r>
              <a:rPr lang="en-AU" dirty="0" smtClean="0"/>
              <a:t>5. Familiarise public officials with procedures for receiving an information request and how to assist an applicant</a:t>
            </a:r>
          </a:p>
          <a:p>
            <a:pPr marL="0" indent="0">
              <a:buNone/>
            </a:pPr>
            <a:r>
              <a:rPr lang="en-AU" dirty="0" smtClean="0"/>
              <a:t>6. Provide an overview of additional requirements of RTI law including records management, and publication scheme, and how to help your RTI Officer.</a:t>
            </a:r>
            <a:endParaRPr lang="en-AU" dirty="0"/>
          </a:p>
        </p:txBody>
      </p:sp>
    </p:spTree>
    <p:extLst>
      <p:ext uri="{BB962C8B-B14F-4D97-AF65-F5344CB8AC3E}">
        <p14:creationId xmlns:p14="http://schemas.microsoft.com/office/powerpoint/2010/main" val="22336554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21000">
              <a:schemeClr val="accent1">
                <a:lumMod val="5000"/>
                <a:lumOff val="95000"/>
              </a:schemeClr>
            </a:gs>
            <a:gs pos="58000">
              <a:schemeClr val="accent1">
                <a:lumMod val="45000"/>
                <a:lumOff val="55000"/>
              </a:schemeClr>
            </a:gs>
            <a:gs pos="50000">
              <a:srgbClr val="F8D2A7"/>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25000"/>
              </a:schemeClr>
            </a:solidFill>
          </a:ln>
        </p:spPr>
        <p:txBody>
          <a:bodyPr/>
          <a:lstStyle/>
          <a:p>
            <a:r>
              <a:rPr lang="en-AU" dirty="0" smtClean="0">
                <a:ln>
                  <a:solidFill>
                    <a:sysClr val="windowText" lastClr="000000"/>
                  </a:solidFill>
                </a:ln>
              </a:rPr>
              <a:t>Decision ctd…</a:t>
            </a:r>
            <a:endParaRPr lang="en-AU" dirty="0">
              <a:ln>
                <a:solidFill>
                  <a:sysClr val="windowText" lastClr="000000"/>
                </a:solidFill>
              </a:ln>
            </a:endParaRPr>
          </a:p>
        </p:txBody>
      </p:sp>
      <p:sp>
        <p:nvSpPr>
          <p:cNvPr id="3" name="Content Placeholder 2"/>
          <p:cNvSpPr>
            <a:spLocks noGrp="1"/>
          </p:cNvSpPr>
          <p:nvPr>
            <p:ph idx="1"/>
          </p:nvPr>
        </p:nvSpPr>
        <p:spPr>
          <a:xfrm>
            <a:off x="462364" y="2060848"/>
            <a:ext cx="7776748" cy="4544427"/>
          </a:xfrm>
          <a:ln>
            <a:solidFill>
              <a:schemeClr val="tx2">
                <a:lumMod val="10000"/>
              </a:schemeClr>
            </a:solidFill>
          </a:ln>
        </p:spPr>
        <p:txBody>
          <a:bodyPr>
            <a:noAutofit/>
          </a:bodyPr>
          <a:lstStyle/>
          <a:p>
            <a:r>
              <a:rPr lang="en-AU" sz="2800" b="1" dirty="0">
                <a:solidFill>
                  <a:schemeClr val="bg1">
                    <a:lumMod val="95000"/>
                    <a:lumOff val="5000"/>
                  </a:schemeClr>
                </a:solidFill>
              </a:rPr>
              <a:t>The RTI Officer may also transfer the request to another public authority that holds relevant records, who will then make a decision on the application</a:t>
            </a:r>
            <a:r>
              <a:rPr lang="en-AU" sz="2800" b="1" dirty="0" smtClean="0">
                <a:solidFill>
                  <a:schemeClr val="bg1">
                    <a:lumMod val="95000"/>
                    <a:lumOff val="5000"/>
                  </a:schemeClr>
                </a:solidFill>
              </a:rPr>
              <a:t>;</a:t>
            </a:r>
          </a:p>
          <a:p>
            <a:endParaRPr lang="en-AU" sz="2800" b="1" dirty="0">
              <a:solidFill>
                <a:schemeClr val="bg1">
                  <a:lumMod val="95000"/>
                  <a:lumOff val="5000"/>
                </a:schemeClr>
              </a:solidFill>
            </a:endParaRPr>
          </a:p>
          <a:p>
            <a:r>
              <a:rPr lang="en-AU" sz="2800" b="1" dirty="0">
                <a:solidFill>
                  <a:schemeClr val="bg1">
                    <a:lumMod val="95000"/>
                    <a:lumOff val="5000"/>
                  </a:schemeClr>
                </a:solidFill>
              </a:rPr>
              <a:t>The RTI Officer must give a reason for their decision and inform the applicant of the right of internal review or appeal to the Information Commissioner</a:t>
            </a:r>
          </a:p>
        </p:txBody>
      </p:sp>
    </p:spTree>
    <p:extLst>
      <p:ext uri="{BB962C8B-B14F-4D97-AF65-F5344CB8AC3E}">
        <p14:creationId xmlns:p14="http://schemas.microsoft.com/office/powerpoint/2010/main" val="38134511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747" y="2780928"/>
            <a:ext cx="4952122" cy="1400530"/>
          </a:xfrm>
          <a:solidFill>
            <a:srgbClr val="FF0000"/>
          </a:solidFill>
        </p:spPr>
        <p:txBody>
          <a:bodyPr/>
          <a:lstStyle/>
          <a:p>
            <a:r>
              <a:rPr lang="en-US" sz="9600" dirty="0" smtClean="0"/>
              <a:t>Break!</a:t>
            </a:r>
            <a:endParaRPr lang="en-US" sz="9600" dirty="0"/>
          </a:p>
        </p:txBody>
      </p:sp>
      <p:sp>
        <p:nvSpPr>
          <p:cNvPr id="3" name="Content Placeholder 2"/>
          <p:cNvSpPr>
            <a:spLocks noGrp="1"/>
          </p:cNvSpPr>
          <p:nvPr>
            <p:ph idx="1"/>
          </p:nvPr>
        </p:nvSpPr>
        <p:spPr>
          <a:xfrm>
            <a:off x="6372200" y="3068960"/>
            <a:ext cx="1584176" cy="1584175"/>
          </a:xfrm>
          <a:solidFill>
            <a:schemeClr val="accent2"/>
          </a:solidFill>
        </p:spPr>
        <p:txBody>
          <a:bodyPr/>
          <a:lstStyle/>
          <a:p>
            <a:r>
              <a:rPr lang="en-US" dirty="0" smtClean="0"/>
              <a:t>Prepare for Session three</a:t>
            </a:r>
            <a:endParaRPr lang="en-US" dirty="0"/>
          </a:p>
        </p:txBody>
      </p:sp>
    </p:spTree>
    <p:extLst>
      <p:ext uri="{BB962C8B-B14F-4D97-AF65-F5344CB8AC3E}">
        <p14:creationId xmlns:p14="http://schemas.microsoft.com/office/powerpoint/2010/main" val="2445456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3511226" cy="1032066"/>
          </a:xfrm>
          <a:solidFill>
            <a:schemeClr val="bg1">
              <a:lumMod val="95000"/>
              <a:lumOff val="5000"/>
            </a:schemeClr>
          </a:solidFill>
        </p:spPr>
        <p:txBody>
          <a:bodyPr/>
          <a:lstStyle/>
          <a:p>
            <a:r>
              <a:rPr lang="en-AU" dirty="0" smtClean="0"/>
              <a:t>Exemptions</a:t>
            </a:r>
            <a:endParaRPr lang="en-AU" dirty="0"/>
          </a:p>
        </p:txBody>
      </p:sp>
      <p:sp>
        <p:nvSpPr>
          <p:cNvPr id="3" name="Content Placeholder 2"/>
          <p:cNvSpPr>
            <a:spLocks noGrp="1"/>
          </p:cNvSpPr>
          <p:nvPr>
            <p:ph idx="1"/>
          </p:nvPr>
        </p:nvSpPr>
        <p:spPr>
          <a:xfrm>
            <a:off x="251520" y="2052925"/>
            <a:ext cx="8784976" cy="3248283"/>
          </a:xfrm>
          <a:ln>
            <a:solidFill>
              <a:schemeClr val="tx2">
                <a:lumMod val="25000"/>
              </a:schemeClr>
            </a:solidFill>
          </a:ln>
        </p:spPr>
        <p:txBody>
          <a:bodyPr/>
          <a:lstStyle/>
          <a:p>
            <a:r>
              <a:rPr lang="en-AU" sz="2800" dirty="0" smtClean="0"/>
              <a:t>Exemptions are specifically listed in the RTI Law.</a:t>
            </a:r>
          </a:p>
          <a:p>
            <a:r>
              <a:rPr lang="en-AU" sz="2800" dirty="0" smtClean="0"/>
              <a:t>When a document or part of a document is exempt, it will not be released to the public</a:t>
            </a:r>
          </a:p>
          <a:p>
            <a:r>
              <a:rPr lang="en-AU" sz="2800" dirty="0" smtClean="0"/>
              <a:t>Exemptions apply when the disclosure of the document will prejudice  or harm a substantial public interest</a:t>
            </a:r>
          </a:p>
          <a:p>
            <a:endParaRPr lang="en-AU" dirty="0"/>
          </a:p>
        </p:txBody>
      </p:sp>
    </p:spTree>
    <p:extLst>
      <p:ext uri="{BB962C8B-B14F-4D97-AF65-F5344CB8AC3E}">
        <p14:creationId xmlns:p14="http://schemas.microsoft.com/office/powerpoint/2010/main" val="30437622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4375322" cy="1176082"/>
          </a:xfrm>
          <a:solidFill>
            <a:schemeClr val="bg1"/>
          </a:solidFill>
        </p:spPr>
        <p:txBody>
          <a:bodyPr/>
          <a:lstStyle/>
          <a:p>
            <a:r>
              <a:rPr lang="en-AU" dirty="0" smtClean="0"/>
              <a:t>Exemptions ctd.</a:t>
            </a:r>
            <a:endParaRPr lang="en-AU" dirty="0"/>
          </a:p>
        </p:txBody>
      </p:sp>
      <p:sp>
        <p:nvSpPr>
          <p:cNvPr id="3" name="Content Placeholder 2"/>
          <p:cNvSpPr>
            <a:spLocks noGrp="1"/>
          </p:cNvSpPr>
          <p:nvPr>
            <p:ph idx="1"/>
          </p:nvPr>
        </p:nvSpPr>
        <p:spPr>
          <a:xfrm>
            <a:off x="827700" y="2052925"/>
            <a:ext cx="7632732" cy="4195481"/>
          </a:xfrm>
        </p:spPr>
        <p:txBody>
          <a:bodyPr/>
          <a:lstStyle/>
          <a:p>
            <a:r>
              <a:rPr lang="en-AU" sz="2800" dirty="0" smtClean="0"/>
              <a:t>Most exemptions are qualified  based on expected harm on disclosure</a:t>
            </a:r>
          </a:p>
          <a:p>
            <a:endParaRPr lang="en-AU" sz="2800" dirty="0" smtClean="0"/>
          </a:p>
          <a:p>
            <a:r>
              <a:rPr lang="en-AU" sz="2800" dirty="0" smtClean="0"/>
              <a:t>Others are absolute and relate to  whole categories or types of records regardless of what information they contain or what harm they could cause.</a:t>
            </a:r>
          </a:p>
          <a:p>
            <a:endParaRPr lang="en-AU" dirty="0"/>
          </a:p>
        </p:txBody>
      </p:sp>
    </p:spTree>
    <p:extLst>
      <p:ext uri="{BB962C8B-B14F-4D97-AF65-F5344CB8AC3E}">
        <p14:creationId xmlns:p14="http://schemas.microsoft.com/office/powerpoint/2010/main" val="18066864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4231306" cy="1176082"/>
          </a:xfrm>
          <a:solidFill>
            <a:schemeClr val="bg1"/>
          </a:solidFill>
        </p:spPr>
        <p:txBody>
          <a:bodyPr/>
          <a:lstStyle/>
          <a:p>
            <a:r>
              <a:rPr lang="en-AU" b="1" dirty="0" smtClean="0"/>
              <a:t>Exemption ctd.</a:t>
            </a:r>
            <a:endParaRPr lang="en-AU" b="1" dirty="0"/>
          </a:p>
        </p:txBody>
      </p:sp>
      <p:sp>
        <p:nvSpPr>
          <p:cNvPr id="3" name="Content Placeholder 2"/>
          <p:cNvSpPr>
            <a:spLocks noGrp="1"/>
          </p:cNvSpPr>
          <p:nvPr>
            <p:ph idx="1"/>
          </p:nvPr>
        </p:nvSpPr>
        <p:spPr/>
        <p:txBody>
          <a:bodyPr>
            <a:normAutofit/>
          </a:bodyPr>
          <a:lstStyle/>
          <a:p>
            <a:r>
              <a:rPr lang="en-AU" sz="2800" dirty="0" smtClean="0"/>
              <a:t>The exempt status of a document may change with passage of time or with a change of circumstances</a:t>
            </a:r>
          </a:p>
          <a:p>
            <a:pPr marL="0" indent="0">
              <a:buNone/>
            </a:pPr>
            <a:endParaRPr lang="en-AU" sz="2800" dirty="0" smtClean="0"/>
          </a:p>
          <a:p>
            <a:r>
              <a:rPr lang="en-AU" sz="2800" dirty="0" smtClean="0"/>
              <a:t>The majority of exemptions can only apply for 10 years.</a:t>
            </a:r>
          </a:p>
          <a:p>
            <a:pPr marL="0" indent="0">
              <a:buNone/>
            </a:pPr>
            <a:r>
              <a:rPr lang="en-AU" sz="2800" dirty="0" smtClean="0"/>
              <a:t> </a:t>
            </a:r>
            <a:endParaRPr lang="en-AU" sz="2800" dirty="0"/>
          </a:p>
        </p:txBody>
      </p:sp>
    </p:spTree>
    <p:extLst>
      <p:ext uri="{BB962C8B-B14F-4D97-AF65-F5344CB8AC3E}">
        <p14:creationId xmlns:p14="http://schemas.microsoft.com/office/powerpoint/2010/main" val="36349369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en-AU" b="1" dirty="0" smtClean="0"/>
              <a:t>Security, defence or international relations</a:t>
            </a:r>
            <a:endParaRPr lang="en-AU" b="1" dirty="0"/>
          </a:p>
        </p:txBody>
      </p:sp>
      <p:sp>
        <p:nvSpPr>
          <p:cNvPr id="3" name="Content Placeholder 2"/>
          <p:cNvSpPr>
            <a:spLocks noGrp="1"/>
          </p:cNvSpPr>
          <p:nvPr>
            <p:ph idx="1"/>
          </p:nvPr>
        </p:nvSpPr>
        <p:spPr>
          <a:xfrm>
            <a:off x="304046" y="2348880"/>
            <a:ext cx="8516426" cy="3672408"/>
          </a:xfrm>
        </p:spPr>
        <p:txBody>
          <a:bodyPr/>
          <a:lstStyle/>
          <a:p>
            <a:r>
              <a:rPr lang="en-AU" sz="3200" b="1" dirty="0" smtClean="0"/>
              <a:t>Disclosure would prejudice our security, defence or international relations, or reveal information communicated in confidence from or on behalf of a foreign government or international organisation</a:t>
            </a:r>
          </a:p>
          <a:p>
            <a:endParaRPr lang="en-AU" dirty="0"/>
          </a:p>
        </p:txBody>
      </p:sp>
    </p:spTree>
    <p:extLst>
      <p:ext uri="{BB962C8B-B14F-4D97-AF65-F5344CB8AC3E}">
        <p14:creationId xmlns:p14="http://schemas.microsoft.com/office/powerpoint/2010/main" val="11584010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5023394" cy="960058"/>
          </a:xfrm>
          <a:solidFill>
            <a:schemeClr val="accent4">
              <a:lumMod val="50000"/>
            </a:schemeClr>
          </a:solidFill>
        </p:spPr>
        <p:txBody>
          <a:bodyPr/>
          <a:lstStyle/>
          <a:p>
            <a:r>
              <a:rPr lang="en-AU" b="1" dirty="0" smtClean="0"/>
              <a:t>Law enforcement</a:t>
            </a:r>
            <a:endParaRPr lang="en-AU" b="1" dirty="0"/>
          </a:p>
        </p:txBody>
      </p:sp>
      <p:sp>
        <p:nvSpPr>
          <p:cNvPr id="3" name="Content Placeholder 2"/>
          <p:cNvSpPr>
            <a:spLocks noGrp="1"/>
          </p:cNvSpPr>
          <p:nvPr>
            <p:ph idx="1"/>
          </p:nvPr>
        </p:nvSpPr>
        <p:spPr>
          <a:xfrm>
            <a:off x="395536" y="1772816"/>
            <a:ext cx="8748464" cy="2592288"/>
          </a:xfrm>
          <a:ln>
            <a:solidFill>
              <a:schemeClr val="tx2">
                <a:lumMod val="25000"/>
              </a:schemeClr>
            </a:solidFill>
          </a:ln>
        </p:spPr>
        <p:txBody>
          <a:bodyPr>
            <a:noAutofit/>
          </a:bodyPr>
          <a:lstStyle/>
          <a:p>
            <a:r>
              <a:rPr lang="en-AU" sz="2400" b="1" dirty="0" smtClean="0"/>
              <a:t>Disclosure would or could reasonably be expected to :</a:t>
            </a:r>
          </a:p>
          <a:p>
            <a:pPr marL="0" indent="0">
              <a:buNone/>
            </a:pPr>
            <a:r>
              <a:rPr lang="en-AU" sz="2400" b="1" dirty="0"/>
              <a:t>a</a:t>
            </a:r>
            <a:r>
              <a:rPr lang="en-AU" sz="2400" b="1" dirty="0" smtClean="0"/>
              <a:t>) endanger any person’s life or safety</a:t>
            </a:r>
          </a:p>
          <a:p>
            <a:pPr marL="0" indent="0">
              <a:buNone/>
            </a:pPr>
            <a:r>
              <a:rPr lang="en-AU" sz="2400" b="1" dirty="0"/>
              <a:t>b</a:t>
            </a:r>
            <a:r>
              <a:rPr lang="en-AU" sz="2400" b="1" dirty="0" smtClean="0"/>
              <a:t>) Affect the conduct of an investigation or prosecution or a trial</a:t>
            </a:r>
          </a:p>
          <a:p>
            <a:pPr marL="0" indent="0">
              <a:buNone/>
            </a:pPr>
            <a:r>
              <a:rPr lang="en-AU" sz="2400" b="1" dirty="0" smtClean="0"/>
              <a:t>c) Enable a person to find out a source of information</a:t>
            </a:r>
            <a:endParaRPr lang="en-AU" sz="2400" b="1" dirty="0"/>
          </a:p>
        </p:txBody>
      </p:sp>
    </p:spTree>
    <p:extLst>
      <p:ext uri="{BB962C8B-B14F-4D97-AF65-F5344CB8AC3E}">
        <p14:creationId xmlns:p14="http://schemas.microsoft.com/office/powerpoint/2010/main" val="14327210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AU" dirty="0" smtClean="0"/>
              <a:t>Law enforcement ctd.</a:t>
            </a:r>
            <a:endParaRPr lang="en-AU" dirty="0"/>
          </a:p>
        </p:txBody>
      </p:sp>
      <p:sp>
        <p:nvSpPr>
          <p:cNvPr id="3" name="Content Placeholder 2"/>
          <p:cNvSpPr>
            <a:spLocks noGrp="1"/>
          </p:cNvSpPr>
          <p:nvPr>
            <p:ph idx="1"/>
          </p:nvPr>
        </p:nvSpPr>
        <p:spPr>
          <a:xfrm>
            <a:off x="827700" y="2052925"/>
            <a:ext cx="7632732" cy="3680331"/>
          </a:xfrm>
          <a:ln>
            <a:solidFill>
              <a:schemeClr val="tx2">
                <a:lumMod val="25000"/>
              </a:schemeClr>
            </a:solidFill>
          </a:ln>
        </p:spPr>
        <p:txBody>
          <a:bodyPr>
            <a:normAutofit fontScale="92500" lnSpcReduction="20000"/>
          </a:bodyPr>
          <a:lstStyle/>
          <a:p>
            <a:pPr marL="0" indent="0">
              <a:buNone/>
            </a:pPr>
            <a:r>
              <a:rPr lang="en-AU" sz="2800" b="1" dirty="0" smtClean="0"/>
              <a:t>d) Reveal lawful method or procedures for preventing, detecting, or investigating or dealing with crime (and prejudice the effectiveness of those methods or procedures</a:t>
            </a:r>
          </a:p>
          <a:p>
            <a:pPr marL="0" indent="0">
              <a:buNone/>
            </a:pPr>
            <a:endParaRPr lang="en-AU" sz="2800" b="1" dirty="0" smtClean="0"/>
          </a:p>
          <a:p>
            <a:pPr marL="0" indent="0">
              <a:buNone/>
            </a:pPr>
            <a:r>
              <a:rPr lang="en-AU" sz="2800" b="1" dirty="0" smtClean="0"/>
              <a:t>e) Facilitate someone’s escape from lawful detention</a:t>
            </a:r>
          </a:p>
          <a:p>
            <a:pPr marL="0" indent="0">
              <a:buNone/>
            </a:pPr>
            <a:endParaRPr lang="en-AU" sz="2800" b="1" dirty="0" smtClean="0"/>
          </a:p>
          <a:p>
            <a:pPr marL="0" indent="0">
              <a:buNone/>
            </a:pPr>
            <a:r>
              <a:rPr lang="en-AU" sz="2800" b="1" dirty="0" smtClean="0"/>
              <a:t>f) Jeopardise the security of prison</a:t>
            </a:r>
          </a:p>
          <a:p>
            <a:endParaRPr lang="en-AU" dirty="0"/>
          </a:p>
        </p:txBody>
      </p:sp>
    </p:spTree>
    <p:extLst>
      <p:ext uri="{BB962C8B-B14F-4D97-AF65-F5344CB8AC3E}">
        <p14:creationId xmlns:p14="http://schemas.microsoft.com/office/powerpoint/2010/main" val="30613175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255642" cy="960058"/>
          </a:xfrm>
          <a:solidFill>
            <a:srgbClr val="FF0000"/>
          </a:solidFill>
          <a:ln>
            <a:solidFill>
              <a:schemeClr val="tx2">
                <a:lumMod val="25000"/>
              </a:schemeClr>
            </a:solidFill>
          </a:ln>
        </p:spPr>
        <p:txBody>
          <a:bodyPr/>
          <a:lstStyle/>
          <a:p>
            <a:r>
              <a:rPr lang="en-AU" dirty="0" smtClean="0"/>
              <a:t>Legal professional privilege</a:t>
            </a:r>
            <a:endParaRPr lang="en-AU" dirty="0"/>
          </a:p>
        </p:txBody>
      </p:sp>
      <p:sp>
        <p:nvSpPr>
          <p:cNvPr id="3" name="Content Placeholder 2"/>
          <p:cNvSpPr>
            <a:spLocks noGrp="1"/>
          </p:cNvSpPr>
          <p:nvPr>
            <p:ph idx="1"/>
          </p:nvPr>
        </p:nvSpPr>
        <p:spPr>
          <a:xfrm>
            <a:off x="94641" y="1700808"/>
            <a:ext cx="8725831" cy="4032448"/>
          </a:xfrm>
          <a:solidFill>
            <a:schemeClr val="bg1"/>
          </a:solidFill>
          <a:ln>
            <a:solidFill>
              <a:schemeClr val="tx2">
                <a:lumMod val="25000"/>
              </a:schemeClr>
            </a:solidFill>
          </a:ln>
        </p:spPr>
        <p:txBody>
          <a:bodyPr>
            <a:normAutofit/>
          </a:bodyPr>
          <a:lstStyle/>
          <a:p>
            <a:r>
              <a:rPr lang="en-AU" sz="2800" b="1" dirty="0" smtClean="0"/>
              <a:t>When the record is subject to legal professional privilege </a:t>
            </a:r>
          </a:p>
          <a:p>
            <a:r>
              <a:rPr lang="en-AU" sz="2800" b="1" dirty="0" smtClean="0"/>
              <a:t>B) Disclosure would</a:t>
            </a:r>
          </a:p>
          <a:p>
            <a:r>
              <a:rPr lang="en-AU" sz="2800" b="1" dirty="0" smtClean="0"/>
              <a:t>i) constitute an actionable breach of confidence</a:t>
            </a:r>
          </a:p>
          <a:p>
            <a:r>
              <a:rPr lang="en-AU" sz="2800" b="1" dirty="0"/>
              <a:t>i</a:t>
            </a:r>
            <a:r>
              <a:rPr lang="en-AU" sz="2800" b="1" dirty="0" smtClean="0"/>
              <a:t>i) be in contempt of court</a:t>
            </a:r>
          </a:p>
          <a:p>
            <a:r>
              <a:rPr lang="en-AU" sz="2800" b="1" dirty="0"/>
              <a:t>i</a:t>
            </a:r>
            <a:r>
              <a:rPr lang="en-AU" sz="2800" b="1" dirty="0" smtClean="0"/>
              <a:t>ii) infringe the privileges of parliament</a:t>
            </a:r>
          </a:p>
          <a:p>
            <a:endParaRPr lang="en-AU" dirty="0"/>
          </a:p>
        </p:txBody>
      </p:sp>
    </p:spTree>
    <p:extLst>
      <p:ext uri="{BB962C8B-B14F-4D97-AF65-F5344CB8AC3E}">
        <p14:creationId xmlns:p14="http://schemas.microsoft.com/office/powerpoint/2010/main" val="20190033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6175522" cy="1032066"/>
          </a:xfrm>
          <a:solidFill>
            <a:schemeClr val="accent2"/>
          </a:solidFill>
        </p:spPr>
        <p:txBody>
          <a:bodyPr/>
          <a:lstStyle/>
          <a:p>
            <a:r>
              <a:rPr lang="en-AU" b="1" dirty="0" smtClean="0"/>
              <a:t>Cabinet documents</a:t>
            </a:r>
            <a:endParaRPr lang="en-AU" b="1" dirty="0"/>
          </a:p>
        </p:txBody>
      </p:sp>
      <p:sp>
        <p:nvSpPr>
          <p:cNvPr id="3" name="Content Placeholder 2"/>
          <p:cNvSpPr>
            <a:spLocks noGrp="1"/>
          </p:cNvSpPr>
          <p:nvPr>
            <p:ph idx="1"/>
          </p:nvPr>
        </p:nvSpPr>
        <p:spPr>
          <a:xfrm>
            <a:off x="683568" y="1844824"/>
            <a:ext cx="7560724" cy="2173278"/>
          </a:xfrm>
          <a:ln>
            <a:solidFill>
              <a:schemeClr val="accent5">
                <a:lumMod val="40000"/>
                <a:lumOff val="60000"/>
              </a:schemeClr>
            </a:solidFill>
          </a:ln>
        </p:spPr>
        <p:txBody>
          <a:bodyPr>
            <a:normAutofit/>
          </a:bodyPr>
          <a:lstStyle/>
          <a:p>
            <a:pPr marL="0" indent="0">
              <a:buNone/>
            </a:pPr>
            <a:r>
              <a:rPr lang="en-AU" sz="3200" dirty="0" smtClean="0"/>
              <a:t>The record contains</a:t>
            </a:r>
          </a:p>
          <a:p>
            <a:r>
              <a:rPr lang="en-AU" sz="3200" dirty="0" smtClean="0"/>
              <a:t>Records of consultations or deliberations arising in the course of cabinet or a committee</a:t>
            </a:r>
            <a:endParaRPr lang="en-AU" sz="3200" dirty="0"/>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627784" y="4226203"/>
            <a:ext cx="3312368" cy="2204230"/>
          </a:xfrm>
          <a:prstGeom prst="rect">
            <a:avLst/>
          </a:prstGeom>
        </p:spPr>
      </p:pic>
    </p:spTree>
    <p:extLst>
      <p:ext uri="{BB962C8B-B14F-4D97-AF65-F5344CB8AC3E}">
        <p14:creationId xmlns:p14="http://schemas.microsoft.com/office/powerpoint/2010/main" val="2494991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freedom of information?</a:t>
            </a:r>
            <a:endParaRPr lang="en-AU" dirty="0"/>
          </a:p>
        </p:txBody>
      </p:sp>
      <p:sp>
        <p:nvSpPr>
          <p:cNvPr id="3" name="Content Placeholder 2"/>
          <p:cNvSpPr>
            <a:spLocks noGrp="1"/>
          </p:cNvSpPr>
          <p:nvPr>
            <p:ph idx="1"/>
          </p:nvPr>
        </p:nvSpPr>
        <p:spPr/>
        <p:txBody>
          <a:bodyPr>
            <a:normAutofit fontScale="85000" lnSpcReduction="20000"/>
          </a:bodyPr>
          <a:lstStyle/>
          <a:p>
            <a:endParaRPr lang="en-US" dirty="0" smtClean="0"/>
          </a:p>
          <a:p>
            <a:pPr marL="0" indent="0">
              <a:buNone/>
            </a:pPr>
            <a:r>
              <a:rPr lang="en-US" sz="2400" dirty="0" smtClean="0"/>
              <a:t>	Freedom of </a:t>
            </a:r>
            <a:r>
              <a:rPr lang="en-US" sz="2400" dirty="0" err="1" smtClean="0"/>
              <a:t>Indormation</a:t>
            </a:r>
            <a:r>
              <a:rPr lang="en-US" sz="2400" dirty="0" smtClean="0"/>
              <a:t> is to </a:t>
            </a:r>
            <a:r>
              <a:rPr lang="en-US" sz="2400" dirty="0"/>
              <a:t>provide access to </a:t>
            </a:r>
            <a:r>
              <a:rPr lang="en-US" sz="2400" dirty="0" smtClean="0"/>
              <a:t>	information </a:t>
            </a:r>
            <a:r>
              <a:rPr lang="en-US" sz="2400" dirty="0"/>
              <a:t>held by Government agencies, </a:t>
            </a:r>
            <a:r>
              <a:rPr lang="en-US" sz="2400" dirty="0" smtClean="0"/>
              <a:t>	relevant private </a:t>
            </a:r>
            <a:r>
              <a:rPr lang="en-US" sz="2400" dirty="0"/>
              <a:t>bodies and private bodies, </a:t>
            </a:r>
            <a:r>
              <a:rPr lang="en-US" sz="2400" dirty="0" smtClean="0"/>
              <a:t>	subject </a:t>
            </a:r>
            <a:r>
              <a:rPr lang="en-US" sz="2400" dirty="0"/>
              <a:t>to exceptions provided </a:t>
            </a:r>
            <a:r>
              <a:rPr lang="en-US" sz="2400" dirty="0" smtClean="0"/>
              <a:t>under Part </a:t>
            </a:r>
            <a:r>
              <a:rPr lang="en-US" sz="2400" dirty="0"/>
              <a:t>5 of </a:t>
            </a:r>
            <a:r>
              <a:rPr lang="en-US" sz="2400" dirty="0" smtClean="0"/>
              <a:t>	the RTI Act.</a:t>
            </a:r>
            <a:endParaRPr lang="en-US" sz="2400" dirty="0"/>
          </a:p>
          <a:p>
            <a:endParaRPr lang="en-US" sz="2400" dirty="0" smtClean="0"/>
          </a:p>
          <a:p>
            <a:r>
              <a:rPr lang="en-US" sz="2400" dirty="0" smtClean="0"/>
              <a:t>Freedom </a:t>
            </a:r>
            <a:r>
              <a:rPr lang="en-US" sz="2400" dirty="0"/>
              <a:t>of </a:t>
            </a:r>
            <a:r>
              <a:rPr lang="en-US" sz="2400" dirty="0" smtClean="0"/>
              <a:t>information also </a:t>
            </a:r>
            <a:r>
              <a:rPr lang="en-US" sz="2400" dirty="0"/>
              <a:t>refers to a citizen's right to access information that is held by the state</a:t>
            </a:r>
            <a:r>
              <a:rPr lang="en-US" sz="2400" dirty="0" smtClean="0"/>
              <a:t>.</a:t>
            </a:r>
            <a:endParaRPr lang="en-AU" sz="2400" dirty="0" smtClean="0"/>
          </a:p>
          <a:p>
            <a:endParaRPr lang="en-AU" sz="2400" dirty="0" smtClean="0"/>
          </a:p>
          <a:p>
            <a:r>
              <a:rPr lang="en-AU" sz="2400" dirty="0" smtClean="0"/>
              <a:t>Freedom of Information speaks for the right of the public to see government information, its agencies and private entities.</a:t>
            </a:r>
            <a:endParaRPr lang="en-AU" sz="2400" dirty="0"/>
          </a:p>
        </p:txBody>
      </p:sp>
    </p:spTree>
    <p:extLst>
      <p:ext uri="{BB962C8B-B14F-4D97-AF65-F5344CB8AC3E}">
        <p14:creationId xmlns:p14="http://schemas.microsoft.com/office/powerpoint/2010/main" val="41605202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 y="332656"/>
            <a:ext cx="9141909" cy="936104"/>
          </a:xfrm>
          <a:solidFill>
            <a:schemeClr val="bg2"/>
          </a:solidFill>
          <a:ln>
            <a:solidFill>
              <a:schemeClr val="tx2"/>
            </a:solidFill>
          </a:ln>
        </p:spPr>
        <p:txBody>
          <a:bodyPr>
            <a:normAutofit/>
          </a:bodyPr>
          <a:lstStyle/>
          <a:p>
            <a:r>
              <a:rPr lang="en-AU" dirty="0" smtClean="0"/>
              <a:t>Commercially sensitive information</a:t>
            </a:r>
            <a:endParaRPr lang="en-AU" dirty="0"/>
          </a:p>
        </p:txBody>
      </p:sp>
      <p:sp>
        <p:nvSpPr>
          <p:cNvPr id="3" name="Content Placeholder 2"/>
          <p:cNvSpPr>
            <a:spLocks noGrp="1"/>
          </p:cNvSpPr>
          <p:nvPr>
            <p:ph idx="1"/>
          </p:nvPr>
        </p:nvSpPr>
        <p:spPr>
          <a:xfrm>
            <a:off x="252565" y="1484784"/>
            <a:ext cx="8640960" cy="4896544"/>
          </a:xfrm>
          <a:ln>
            <a:solidFill>
              <a:schemeClr val="tx2"/>
            </a:solidFill>
          </a:ln>
        </p:spPr>
        <p:txBody>
          <a:bodyPr>
            <a:noAutofit/>
          </a:bodyPr>
          <a:lstStyle/>
          <a:p>
            <a:pPr marL="514350" indent="-514350">
              <a:buAutoNum type="alphaLcParenR"/>
            </a:pPr>
            <a:r>
              <a:rPr lang="en-AU" sz="2400" b="1" dirty="0" smtClean="0"/>
              <a:t>Disclosure would reveal</a:t>
            </a:r>
          </a:p>
          <a:p>
            <a:pPr marL="571500" indent="-571500">
              <a:buAutoNum type="romanLcParenR"/>
            </a:pPr>
            <a:r>
              <a:rPr lang="en-AU" sz="2400" b="1" dirty="0" smtClean="0"/>
              <a:t>Trade secrets</a:t>
            </a:r>
          </a:p>
          <a:p>
            <a:pPr marL="571500" indent="-571500">
              <a:buAutoNum type="romanLcParenR"/>
            </a:pPr>
            <a:r>
              <a:rPr lang="en-AU" sz="2400" b="1" dirty="0" smtClean="0"/>
              <a:t>Information of a commercial value which would be destroyed or diminished if disclosed</a:t>
            </a:r>
          </a:p>
          <a:p>
            <a:pPr marL="0" indent="0">
              <a:buNone/>
            </a:pPr>
            <a:endParaRPr lang="en-AU" sz="2400" b="1" dirty="0" smtClean="0"/>
          </a:p>
          <a:p>
            <a:pPr marL="0" indent="0">
              <a:buNone/>
            </a:pPr>
            <a:r>
              <a:rPr lang="en-AU" sz="2400" b="1" dirty="0" smtClean="0"/>
              <a:t>b) Disclosure would prejudice any other commercial interest of any person or organisation</a:t>
            </a:r>
          </a:p>
          <a:p>
            <a:pPr marL="0" indent="0">
              <a:buNone/>
            </a:pPr>
            <a:endParaRPr lang="en-AU" sz="2400" b="1" dirty="0" smtClean="0"/>
          </a:p>
          <a:p>
            <a:pPr marL="0" indent="0">
              <a:buNone/>
            </a:pPr>
            <a:r>
              <a:rPr lang="en-AU" sz="2400" b="1" i="1" dirty="0" smtClean="0"/>
              <a:t>(does not apply where the applicant for access is the person or organisation referred to in the records)</a:t>
            </a:r>
            <a:endParaRPr lang="en-AU" sz="2400" b="1" i="1" dirty="0"/>
          </a:p>
        </p:txBody>
      </p:sp>
    </p:spTree>
    <p:extLst>
      <p:ext uri="{BB962C8B-B14F-4D97-AF65-F5344CB8AC3E}">
        <p14:creationId xmlns:p14="http://schemas.microsoft.com/office/powerpoint/2010/main" val="368657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3871266" cy="1032066"/>
          </a:xfrm>
          <a:solidFill>
            <a:schemeClr val="bg2"/>
          </a:solidFill>
          <a:ln>
            <a:solidFill>
              <a:schemeClr val="tx2"/>
            </a:solidFill>
          </a:ln>
        </p:spPr>
        <p:txBody>
          <a:bodyPr/>
          <a:lstStyle/>
          <a:p>
            <a:r>
              <a:rPr lang="en-AU" b="1" dirty="0" smtClean="0"/>
              <a:t>Conservation</a:t>
            </a:r>
            <a:endParaRPr lang="en-AU" b="1" dirty="0"/>
          </a:p>
        </p:txBody>
      </p:sp>
      <p:sp>
        <p:nvSpPr>
          <p:cNvPr id="3" name="Content Placeholder 2"/>
          <p:cNvSpPr>
            <a:spLocks noGrp="1"/>
          </p:cNvSpPr>
          <p:nvPr>
            <p:ph idx="1"/>
          </p:nvPr>
        </p:nvSpPr>
        <p:spPr>
          <a:xfrm>
            <a:off x="484710" y="2052925"/>
            <a:ext cx="8191746" cy="4195481"/>
          </a:xfrm>
          <a:ln>
            <a:solidFill>
              <a:schemeClr val="tx2"/>
            </a:solidFill>
          </a:ln>
          <a:scene3d>
            <a:camera prst="perspectiveBelow"/>
            <a:lightRig rig="threePt" dir="t"/>
          </a:scene3d>
        </p:spPr>
        <p:txBody>
          <a:bodyPr>
            <a:normAutofit/>
          </a:bodyPr>
          <a:lstStyle/>
          <a:p>
            <a:r>
              <a:rPr lang="en-AU" sz="2400" b="1" dirty="0" smtClean="0"/>
              <a:t>Disclosure would result in destruction of, damaged to, or interferes with the conservation of :</a:t>
            </a:r>
          </a:p>
          <a:p>
            <a:r>
              <a:rPr lang="en-AU" sz="2400" b="1" dirty="0"/>
              <a:t>a</a:t>
            </a:r>
            <a:r>
              <a:rPr lang="en-AU" sz="2400" b="1" dirty="0" smtClean="0"/>
              <a:t>) historical or archaeological or anthropological resources</a:t>
            </a:r>
          </a:p>
          <a:p>
            <a:r>
              <a:rPr lang="en-AU" sz="2400" b="1" dirty="0"/>
              <a:t>b</a:t>
            </a:r>
            <a:r>
              <a:rPr lang="en-AU" sz="2400" b="1" dirty="0" smtClean="0"/>
              <a:t>) anything on the heritage register (custom)</a:t>
            </a:r>
          </a:p>
          <a:p>
            <a:r>
              <a:rPr lang="en-AU" sz="2400" b="1" dirty="0"/>
              <a:t>c</a:t>
            </a:r>
            <a:r>
              <a:rPr lang="en-AU" sz="2400" b="1" dirty="0" smtClean="0"/>
              <a:t>) endangered, threatened or otherwise vulnerable species of plant or animal life</a:t>
            </a:r>
          </a:p>
          <a:p>
            <a:r>
              <a:rPr lang="en-AU" sz="2400" b="1" dirty="0"/>
              <a:t>d</a:t>
            </a:r>
            <a:r>
              <a:rPr lang="en-AU" sz="2400" b="1" dirty="0" smtClean="0"/>
              <a:t>) another rare or endangered living resource</a:t>
            </a:r>
            <a:endParaRPr lang="en-AU" sz="2400" b="1" dirty="0"/>
          </a:p>
        </p:txBody>
      </p:sp>
    </p:spTree>
    <p:extLst>
      <p:ext uri="{BB962C8B-B14F-4D97-AF65-F5344CB8AC3E}">
        <p14:creationId xmlns:p14="http://schemas.microsoft.com/office/powerpoint/2010/main" val="14309337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5887490" cy="1006834"/>
          </a:xfrm>
          <a:solidFill>
            <a:schemeClr val="accent1">
              <a:lumMod val="50000"/>
            </a:schemeClr>
          </a:solidFill>
        </p:spPr>
        <p:txBody>
          <a:bodyPr/>
          <a:lstStyle/>
          <a:p>
            <a:r>
              <a:rPr lang="en-AU" b="1" dirty="0" smtClean="0"/>
              <a:t>Personal</a:t>
            </a:r>
            <a:r>
              <a:rPr lang="en-AU" dirty="0" smtClean="0"/>
              <a:t> </a:t>
            </a:r>
            <a:r>
              <a:rPr lang="en-AU" b="1" dirty="0" smtClean="0"/>
              <a:t>Information</a:t>
            </a:r>
            <a:endParaRPr lang="en-AU" b="1" dirty="0"/>
          </a:p>
        </p:txBody>
      </p:sp>
      <p:sp>
        <p:nvSpPr>
          <p:cNvPr id="3" name="Content Placeholder 2"/>
          <p:cNvSpPr>
            <a:spLocks noGrp="1"/>
          </p:cNvSpPr>
          <p:nvPr>
            <p:ph idx="1"/>
          </p:nvPr>
        </p:nvSpPr>
        <p:spPr>
          <a:xfrm>
            <a:off x="251520" y="2276873"/>
            <a:ext cx="8424936" cy="1584176"/>
          </a:xfrm>
          <a:ln>
            <a:solidFill>
              <a:schemeClr val="accent5">
                <a:lumMod val="75000"/>
              </a:schemeClr>
            </a:solidFill>
          </a:ln>
        </p:spPr>
        <p:txBody>
          <a:bodyPr>
            <a:normAutofit/>
          </a:bodyPr>
          <a:lstStyle/>
          <a:p>
            <a:r>
              <a:rPr lang="en-AU" sz="2800" dirty="0" smtClean="0"/>
              <a:t>Disclosure would constitute an unreasonable disclosure of personal information or any person whether living or dead</a:t>
            </a:r>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555776" y="4149080"/>
            <a:ext cx="3014779" cy="2229319"/>
          </a:xfrm>
          <a:prstGeom prst="rect">
            <a:avLst/>
          </a:prstGeom>
        </p:spPr>
      </p:pic>
    </p:spTree>
    <p:extLst>
      <p:ext uri="{BB962C8B-B14F-4D97-AF65-F5344CB8AC3E}">
        <p14:creationId xmlns:p14="http://schemas.microsoft.com/office/powerpoint/2010/main" val="26212986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AU" dirty="0" smtClean="0"/>
              <a:t>Endangered health and safety</a:t>
            </a:r>
            <a:endParaRPr lang="en-AU" dirty="0"/>
          </a:p>
        </p:txBody>
      </p:sp>
      <p:sp>
        <p:nvSpPr>
          <p:cNvPr id="3" name="Content Placeholder 2"/>
          <p:cNvSpPr>
            <a:spLocks noGrp="1"/>
          </p:cNvSpPr>
          <p:nvPr>
            <p:ph idx="1"/>
          </p:nvPr>
        </p:nvSpPr>
        <p:spPr/>
        <p:txBody>
          <a:bodyPr>
            <a:normAutofit/>
          </a:bodyPr>
          <a:lstStyle/>
          <a:p>
            <a:r>
              <a:rPr lang="en-AU" sz="2800" dirty="0" smtClean="0"/>
              <a:t>Disclosure would endanger physical and mental health of any individual</a:t>
            </a:r>
          </a:p>
          <a:p>
            <a:r>
              <a:rPr lang="en-AU" sz="2800" dirty="0" smtClean="0"/>
              <a:t>Endanger the safety of any individual</a:t>
            </a:r>
            <a:endParaRPr lang="en-AU" sz="2800"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419872" y="4037182"/>
            <a:ext cx="3014779" cy="2229319"/>
          </a:xfrm>
          <a:prstGeom prst="rect">
            <a:avLst/>
          </a:prstGeom>
        </p:spPr>
      </p:pic>
    </p:spTree>
    <p:extLst>
      <p:ext uri="{BB962C8B-B14F-4D97-AF65-F5344CB8AC3E}">
        <p14:creationId xmlns:p14="http://schemas.microsoft.com/office/powerpoint/2010/main" val="28598670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6103514" cy="1400530"/>
          </a:xfrm>
          <a:solidFill>
            <a:srgbClr val="C00000"/>
          </a:solidFill>
        </p:spPr>
        <p:txBody>
          <a:bodyPr/>
          <a:lstStyle/>
          <a:p>
            <a:r>
              <a:rPr lang="en-AU" dirty="0" smtClean="0"/>
              <a:t>Redacting exempt material</a:t>
            </a:r>
            <a:endParaRPr lang="en-AU" dirty="0"/>
          </a:p>
        </p:txBody>
      </p:sp>
      <p:sp>
        <p:nvSpPr>
          <p:cNvPr id="3" name="Content Placeholder 2"/>
          <p:cNvSpPr>
            <a:spLocks noGrp="1"/>
          </p:cNvSpPr>
          <p:nvPr>
            <p:ph idx="1"/>
          </p:nvPr>
        </p:nvSpPr>
        <p:spPr>
          <a:xfrm>
            <a:off x="807250" y="3068960"/>
            <a:ext cx="6711654" cy="2168163"/>
          </a:xfrm>
        </p:spPr>
        <p:txBody>
          <a:bodyPr>
            <a:normAutofit lnSpcReduction="10000"/>
          </a:bodyPr>
          <a:lstStyle/>
          <a:p>
            <a:r>
              <a:rPr lang="en-AU" sz="2400" dirty="0" smtClean="0"/>
              <a:t>Parts of an requested document that contain exempted material can be deleted and the rest of the document released, but the applicant must be informed of where the information is redacted and why.</a:t>
            </a:r>
          </a:p>
          <a:p>
            <a:endParaRPr lang="en-AU" dirty="0"/>
          </a:p>
        </p:txBody>
      </p:sp>
    </p:spTree>
    <p:extLst>
      <p:ext uri="{BB962C8B-B14F-4D97-AF65-F5344CB8AC3E}">
        <p14:creationId xmlns:p14="http://schemas.microsoft.com/office/powerpoint/2010/main" val="31623691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5527450" cy="960058"/>
          </a:xfrm>
          <a:solidFill>
            <a:srgbClr val="C00000"/>
          </a:solidFill>
        </p:spPr>
        <p:txBody>
          <a:bodyPr/>
          <a:lstStyle/>
          <a:p>
            <a:r>
              <a:rPr lang="en-AU" dirty="0" smtClean="0"/>
              <a:t>Public interest test</a:t>
            </a:r>
            <a:endParaRPr lang="en-AU" dirty="0"/>
          </a:p>
        </p:txBody>
      </p:sp>
      <p:sp>
        <p:nvSpPr>
          <p:cNvPr id="3" name="Content Placeholder 2"/>
          <p:cNvSpPr>
            <a:spLocks noGrp="1"/>
          </p:cNvSpPr>
          <p:nvPr>
            <p:ph idx="1"/>
          </p:nvPr>
        </p:nvSpPr>
        <p:spPr/>
        <p:txBody>
          <a:bodyPr>
            <a:normAutofit/>
          </a:bodyPr>
          <a:lstStyle/>
          <a:p>
            <a:r>
              <a:rPr lang="en-AU" sz="2400" dirty="0" smtClean="0"/>
              <a:t>If a record is exempted, but on balance, the factors favouring disclosure outweighs or are equal to those favouring non-disclosure, it may be released if it is in the public’s interest.</a:t>
            </a:r>
            <a:endParaRPr lang="en-AU" sz="2400"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699792" y="4621186"/>
            <a:ext cx="3672408" cy="1847850"/>
          </a:xfrm>
          <a:prstGeom prst="rect">
            <a:avLst/>
          </a:prstGeom>
        </p:spPr>
      </p:pic>
    </p:spTree>
    <p:extLst>
      <p:ext uri="{BB962C8B-B14F-4D97-AF65-F5344CB8AC3E}">
        <p14:creationId xmlns:p14="http://schemas.microsoft.com/office/powerpoint/2010/main" val="20801494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6386375" cy="855733"/>
          </a:xfrm>
          <a:solidFill>
            <a:srgbClr val="C00000"/>
          </a:solidFill>
        </p:spPr>
        <p:txBody>
          <a:bodyPr/>
          <a:lstStyle/>
          <a:p>
            <a:r>
              <a:rPr lang="en-AU" dirty="0" smtClean="0"/>
              <a:t>Public interest test ctd.</a:t>
            </a:r>
            <a:endParaRPr lang="en-AU" dirty="0"/>
          </a:p>
        </p:txBody>
      </p:sp>
      <p:sp>
        <p:nvSpPr>
          <p:cNvPr id="3" name="Content Placeholder 2"/>
          <p:cNvSpPr>
            <a:spLocks noGrp="1"/>
          </p:cNvSpPr>
          <p:nvPr>
            <p:ph idx="1"/>
          </p:nvPr>
        </p:nvSpPr>
        <p:spPr/>
        <p:txBody>
          <a:bodyPr/>
          <a:lstStyle/>
          <a:p>
            <a:r>
              <a:rPr lang="en-AU" sz="2400" dirty="0" smtClean="0"/>
              <a:t>The RTI officers should explain the adverse consequences of release and how they outweigh potential benefits of release and may need to provide evidence</a:t>
            </a:r>
          </a:p>
          <a:p>
            <a:endParaRPr lang="en-AU" dirty="0" smtClean="0"/>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75656" y="3933056"/>
            <a:ext cx="5395429" cy="3059824"/>
          </a:xfrm>
          <a:prstGeom prst="rect">
            <a:avLst/>
          </a:prstGeom>
        </p:spPr>
      </p:pic>
    </p:spTree>
    <p:extLst>
      <p:ext uri="{BB962C8B-B14F-4D97-AF65-F5344CB8AC3E}">
        <p14:creationId xmlns:p14="http://schemas.microsoft.com/office/powerpoint/2010/main" val="30332477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399658" cy="1104074"/>
          </a:xfrm>
          <a:solidFill>
            <a:schemeClr val="accent2"/>
          </a:solidFill>
        </p:spPr>
        <p:txBody>
          <a:bodyPr/>
          <a:lstStyle/>
          <a:p>
            <a:r>
              <a:rPr lang="en-AU" dirty="0" smtClean="0"/>
              <a:t>What is the public interests?</a:t>
            </a:r>
            <a:endParaRPr lang="en-AU" dirty="0"/>
          </a:p>
        </p:txBody>
      </p:sp>
      <p:sp>
        <p:nvSpPr>
          <p:cNvPr id="3" name="Content Placeholder 2"/>
          <p:cNvSpPr>
            <a:spLocks noGrp="1"/>
          </p:cNvSpPr>
          <p:nvPr>
            <p:ph idx="1"/>
          </p:nvPr>
        </p:nvSpPr>
        <p:spPr>
          <a:xfrm>
            <a:off x="484710" y="3651016"/>
            <a:ext cx="6711654" cy="2240171"/>
          </a:xfrm>
          <a:ln>
            <a:solidFill>
              <a:schemeClr val="accent2">
                <a:lumMod val="60000"/>
                <a:lumOff val="40000"/>
              </a:schemeClr>
            </a:solidFill>
          </a:ln>
        </p:spPr>
        <p:txBody>
          <a:bodyPr>
            <a:normAutofit fontScale="92500" lnSpcReduction="10000"/>
          </a:bodyPr>
          <a:lstStyle/>
          <a:p>
            <a:r>
              <a:rPr lang="en-AU" sz="2400" dirty="0" smtClean="0"/>
              <a:t>Public interest means there is a benefit to the public in certain information being made available.</a:t>
            </a:r>
          </a:p>
          <a:p>
            <a:pPr marL="0" indent="0">
              <a:buNone/>
            </a:pPr>
            <a:endParaRPr lang="en-AU" sz="2400" dirty="0" smtClean="0"/>
          </a:p>
          <a:p>
            <a:r>
              <a:rPr lang="en-AU" sz="2400" dirty="0" smtClean="0"/>
              <a:t>It does not mean “of interest to the public” but “in the interest of the public”.</a:t>
            </a:r>
            <a:endParaRPr lang="en-AU" sz="2400"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399584" y="1941916"/>
            <a:ext cx="3744416" cy="1323975"/>
          </a:xfrm>
          <a:prstGeom prst="rect">
            <a:avLst/>
          </a:prstGeom>
        </p:spPr>
      </p:pic>
    </p:spTree>
    <p:extLst>
      <p:ext uri="{BB962C8B-B14F-4D97-AF65-F5344CB8AC3E}">
        <p14:creationId xmlns:p14="http://schemas.microsoft.com/office/powerpoint/2010/main" val="12265812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974" y="260648"/>
            <a:ext cx="7055380" cy="1400530"/>
          </a:xfrm>
          <a:solidFill>
            <a:srgbClr val="C00000"/>
          </a:solidFill>
        </p:spPr>
        <p:txBody>
          <a:bodyPr/>
          <a:lstStyle/>
          <a:p>
            <a:r>
              <a:rPr lang="en-US" dirty="0" smtClean="0"/>
              <a:t>How to we handle an RTI request?</a:t>
            </a:r>
            <a:endParaRPr lang="en-US" dirty="0"/>
          </a:p>
        </p:txBody>
      </p:sp>
      <p:sp>
        <p:nvSpPr>
          <p:cNvPr id="3" name="Content Placeholder 2"/>
          <p:cNvSpPr>
            <a:spLocks noGrp="1"/>
          </p:cNvSpPr>
          <p:nvPr>
            <p:ph idx="1"/>
          </p:nvPr>
        </p:nvSpPr>
        <p:spPr>
          <a:xfrm>
            <a:off x="611560" y="2276872"/>
            <a:ext cx="8136788" cy="4032448"/>
          </a:xfrm>
        </p:spPr>
        <p:txBody>
          <a:bodyPr>
            <a:normAutofit/>
          </a:bodyPr>
          <a:lstStyle/>
          <a:p>
            <a:pPr marL="0" indent="0">
              <a:buNone/>
            </a:pPr>
            <a:r>
              <a:rPr lang="en-US" dirty="0" smtClean="0"/>
              <a:t>Step 1</a:t>
            </a:r>
            <a:endParaRPr lang="en-US" dirty="0"/>
          </a:p>
          <a:p>
            <a:r>
              <a:rPr lang="en-US" dirty="0" smtClean="0"/>
              <a:t>Direct the applicant to the RTI Officer</a:t>
            </a:r>
          </a:p>
          <a:p>
            <a:pPr marL="0" indent="0">
              <a:buNone/>
            </a:pPr>
            <a:r>
              <a:rPr lang="en-US" dirty="0" smtClean="0"/>
              <a:t>Step 2</a:t>
            </a:r>
          </a:p>
          <a:p>
            <a:r>
              <a:rPr lang="en-US" dirty="0" smtClean="0"/>
              <a:t>The Right </a:t>
            </a:r>
            <a:r>
              <a:rPr lang="en-US" dirty="0"/>
              <a:t>to Information Officer </a:t>
            </a:r>
            <a:r>
              <a:rPr lang="en-US" dirty="0" smtClean="0"/>
              <a:t>must</a:t>
            </a:r>
            <a:r>
              <a:rPr lang="en-US" dirty="0"/>
              <a:t>, within 30 days of receiving </a:t>
            </a:r>
            <a:r>
              <a:rPr lang="en-US" dirty="0" smtClean="0"/>
              <a:t>the application</a:t>
            </a:r>
            <a:r>
              <a:rPr lang="en-US" dirty="0"/>
              <a:t>:</a:t>
            </a:r>
          </a:p>
          <a:p>
            <a:r>
              <a:rPr lang="en-US" dirty="0"/>
              <a:t>(a) determine whether or not to grant the application; and</a:t>
            </a:r>
          </a:p>
          <a:p>
            <a:r>
              <a:rPr lang="en-US" dirty="0"/>
              <a:t>(b) notify the applicant of his or her decision in writing; and</a:t>
            </a:r>
          </a:p>
          <a:p>
            <a:r>
              <a:rPr lang="en-US" dirty="0"/>
              <a:t>(c) if the application is granted, subject to the payment of any fee, </a:t>
            </a:r>
            <a:r>
              <a:rPr lang="en-US" dirty="0" smtClean="0"/>
              <a:t>give the </a:t>
            </a:r>
            <a:r>
              <a:rPr lang="en-US" dirty="0"/>
              <a:t>applicant access to the information.</a:t>
            </a:r>
          </a:p>
          <a:p>
            <a:endParaRPr lang="en-US" dirty="0"/>
          </a:p>
        </p:txBody>
      </p:sp>
    </p:spTree>
    <p:extLst>
      <p:ext uri="{BB962C8B-B14F-4D97-AF65-F5344CB8AC3E}">
        <p14:creationId xmlns:p14="http://schemas.microsoft.com/office/powerpoint/2010/main" val="38569780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5959498" cy="1320098"/>
          </a:xfrm>
          <a:solidFill>
            <a:srgbClr val="C00000"/>
          </a:solidFill>
        </p:spPr>
        <p:txBody>
          <a:bodyPr/>
          <a:lstStyle/>
          <a:p>
            <a:r>
              <a:rPr lang="en-US" dirty="0" smtClean="0"/>
              <a:t>How to handle an RTI request? </a:t>
            </a:r>
            <a:r>
              <a:rPr lang="en-US" dirty="0" err="1"/>
              <a:t>c</a:t>
            </a:r>
            <a:r>
              <a:rPr lang="en-US" dirty="0" err="1" smtClean="0"/>
              <a:t>td</a:t>
            </a:r>
            <a:r>
              <a:rPr lang="en-US" dirty="0" smtClean="0"/>
              <a:t>.</a:t>
            </a:r>
            <a:endParaRPr lang="en-US" dirty="0"/>
          </a:p>
        </p:txBody>
      </p:sp>
      <p:sp>
        <p:nvSpPr>
          <p:cNvPr id="3" name="Content Placeholder 2"/>
          <p:cNvSpPr>
            <a:spLocks noGrp="1"/>
          </p:cNvSpPr>
          <p:nvPr>
            <p:ph idx="1"/>
          </p:nvPr>
        </p:nvSpPr>
        <p:spPr>
          <a:xfrm>
            <a:off x="611560" y="2348880"/>
            <a:ext cx="8047730" cy="3672408"/>
          </a:xfrm>
        </p:spPr>
        <p:txBody>
          <a:bodyPr>
            <a:normAutofit/>
          </a:bodyPr>
          <a:lstStyle/>
          <a:p>
            <a:pPr marL="0" indent="0">
              <a:buNone/>
            </a:pPr>
            <a:r>
              <a:rPr lang="en-US" dirty="0" smtClean="0"/>
              <a:t>Step 3</a:t>
            </a:r>
          </a:p>
          <a:p>
            <a:r>
              <a:rPr lang="en-US" dirty="0"/>
              <a:t>I</a:t>
            </a:r>
            <a:r>
              <a:rPr lang="en-US" dirty="0" smtClean="0"/>
              <a:t>f </a:t>
            </a:r>
            <a:r>
              <a:rPr lang="en-US" dirty="0"/>
              <a:t>an application relates to information that appears to be necessary to safeguard the life or liberty of a person, the Right to Information Officer must, within 48 hours of receiving the application:</a:t>
            </a:r>
          </a:p>
          <a:p>
            <a:pPr marL="0" indent="0">
              <a:buNone/>
            </a:pPr>
            <a:r>
              <a:rPr lang="en-US" dirty="0" smtClean="0"/>
              <a:t>     (</a:t>
            </a:r>
            <a:r>
              <a:rPr lang="en-US" dirty="0"/>
              <a:t>a) determine whether or not to grant the application; and</a:t>
            </a:r>
          </a:p>
          <a:p>
            <a:pPr marL="0" indent="0">
              <a:buNone/>
            </a:pPr>
            <a:r>
              <a:rPr lang="en-US" dirty="0" smtClean="0"/>
              <a:t>   (b) </a:t>
            </a:r>
            <a:r>
              <a:rPr lang="en-US" dirty="0"/>
              <a:t>notify the applicant of his or her decision in writing; and</a:t>
            </a:r>
          </a:p>
          <a:p>
            <a:pPr marL="0" indent="0">
              <a:buNone/>
            </a:pPr>
            <a:r>
              <a:rPr lang="en-US" dirty="0" smtClean="0"/>
              <a:t>   (</a:t>
            </a:r>
            <a:r>
              <a:rPr lang="en-US" dirty="0"/>
              <a:t>c) if the application is granted - grant the applicant access to the information.</a:t>
            </a:r>
          </a:p>
          <a:p>
            <a:endParaRPr lang="en-US" dirty="0"/>
          </a:p>
        </p:txBody>
      </p:sp>
    </p:spTree>
    <p:extLst>
      <p:ext uri="{BB962C8B-B14F-4D97-AF65-F5344CB8AC3E}">
        <p14:creationId xmlns:p14="http://schemas.microsoft.com/office/powerpoint/2010/main" val="426697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280920" cy="1296144"/>
          </a:xfrm>
          <a:solidFill>
            <a:schemeClr val="bg2"/>
          </a:solidFill>
        </p:spPr>
        <p:txBody>
          <a:bodyPr/>
          <a:lstStyle/>
          <a:p>
            <a:pPr algn="ctr"/>
            <a:r>
              <a:rPr lang="en-AU" sz="3600" dirty="0" smtClean="0"/>
              <a:t>WHY Freedom of Information is necessary in Vanuatu</a:t>
            </a:r>
            <a:endParaRPr lang="en-AU" sz="3600" dirty="0"/>
          </a:p>
        </p:txBody>
      </p:sp>
      <p:sp>
        <p:nvSpPr>
          <p:cNvPr id="4" name="Content Placeholder 2"/>
          <p:cNvSpPr>
            <a:spLocks noGrp="1"/>
          </p:cNvSpPr>
          <p:nvPr>
            <p:ph idx="1"/>
          </p:nvPr>
        </p:nvSpPr>
        <p:spPr>
          <a:xfrm>
            <a:off x="323528" y="1772816"/>
            <a:ext cx="8820472" cy="4968553"/>
          </a:xfrm>
          <a:solidFill>
            <a:schemeClr val="bg1">
              <a:lumMod val="95000"/>
              <a:lumOff val="5000"/>
            </a:schemeClr>
          </a:solidFill>
        </p:spPr>
        <p:txBody>
          <a:bodyPr>
            <a:normAutofit fontScale="92500" lnSpcReduction="20000"/>
          </a:bodyPr>
          <a:lstStyle/>
          <a:p>
            <a:r>
              <a:rPr lang="en-US" dirty="0" smtClean="0"/>
              <a:t>The National RTI Policy 2014 and the RTI Act No. 2016 signals the Government of Vanuatu’s continuing commitment to the recognition of access to information as a human right, and as a cornerstone of fundamental democratic principles of good governance. </a:t>
            </a:r>
          </a:p>
          <a:p>
            <a:r>
              <a:rPr lang="en-US" dirty="0" smtClean="0"/>
              <a:t>Nationally, the Policy represents part of a broader strategy of improved governance under the Comprehensive Reform Programme (CRP), the National Priority Action Agenda and the Leadership Code and the National SDG.</a:t>
            </a:r>
          </a:p>
          <a:p>
            <a:r>
              <a:rPr lang="en-US" dirty="0" smtClean="0"/>
              <a:t> Internationally, it honours, to a large extent, a number of conventions to which Vanuatu is a signatory, including the United Nations Convention Against Corruption (UNCAC), which Vanuatu ratified in mid-2011. Regionally, the Policy is in line with Vanuatu’s commitments under the 2005 Regional Pacific Plan. </a:t>
            </a:r>
          </a:p>
          <a:p>
            <a:r>
              <a:rPr lang="en-US" dirty="0" smtClean="0"/>
              <a:t>The development of this policy is also timely in other respects, coming at a time when there is considerable interest in right to information on the part of civil society and the media, and with global development partners increasingly requiring greater transparency and accountability from aid recipients.</a:t>
            </a:r>
          </a:p>
          <a:p>
            <a:endParaRPr lang="en-US" dirty="0" smtClean="0"/>
          </a:p>
        </p:txBody>
      </p:sp>
    </p:spTree>
    <p:extLst>
      <p:ext uri="{BB962C8B-B14F-4D97-AF65-F5344CB8AC3E}">
        <p14:creationId xmlns:p14="http://schemas.microsoft.com/office/powerpoint/2010/main" val="29931755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08379"/>
            <a:ext cx="6895602" cy="1400530"/>
          </a:xfrm>
          <a:solidFill>
            <a:srgbClr val="FF0000"/>
          </a:solidFill>
        </p:spPr>
        <p:txBody>
          <a:bodyPr/>
          <a:lstStyle/>
          <a:p>
            <a:r>
              <a:rPr lang="en-AU" dirty="0" smtClean="0"/>
              <a:t>If applicants are unhappy what to they do?</a:t>
            </a:r>
            <a:endParaRPr lang="en-AU" dirty="0"/>
          </a:p>
        </p:txBody>
      </p:sp>
      <p:sp>
        <p:nvSpPr>
          <p:cNvPr id="3" name="Content Placeholder 2"/>
          <p:cNvSpPr>
            <a:spLocks noGrp="1"/>
          </p:cNvSpPr>
          <p:nvPr>
            <p:ph idx="1"/>
          </p:nvPr>
        </p:nvSpPr>
        <p:spPr>
          <a:xfrm>
            <a:off x="1979712" y="2190868"/>
            <a:ext cx="7164288" cy="1016035"/>
          </a:xfrm>
          <a:ln>
            <a:solidFill>
              <a:schemeClr val="accent1"/>
            </a:solidFill>
          </a:ln>
        </p:spPr>
        <p:txBody>
          <a:bodyPr>
            <a:noAutofit/>
          </a:bodyPr>
          <a:lstStyle/>
          <a:p>
            <a:r>
              <a:rPr lang="en-AU" sz="2800" dirty="0" smtClean="0"/>
              <a:t>They can appeal to the independent Information Commissioner.</a:t>
            </a:r>
            <a:endParaRPr lang="en-AU" sz="2800" dirty="0"/>
          </a:p>
        </p:txBody>
      </p:sp>
      <p:sp>
        <p:nvSpPr>
          <p:cNvPr id="4" name="TextBox 3"/>
          <p:cNvSpPr txBox="1"/>
          <p:nvPr/>
        </p:nvSpPr>
        <p:spPr>
          <a:xfrm>
            <a:off x="467544" y="3488862"/>
            <a:ext cx="6192688" cy="1323439"/>
          </a:xfrm>
          <a:prstGeom prst="rect">
            <a:avLst/>
          </a:prstGeom>
          <a:solidFill>
            <a:srgbClr val="FF0000"/>
          </a:solidFill>
        </p:spPr>
        <p:txBody>
          <a:bodyPr wrap="square" rtlCol="0">
            <a:spAutoFit/>
          </a:bodyPr>
          <a:lstStyle/>
          <a:p>
            <a:r>
              <a:rPr lang="en-US" sz="4000" dirty="0" smtClean="0"/>
              <a:t>So, what then does the Commissioner do? </a:t>
            </a:r>
            <a:endParaRPr lang="en-US" sz="4000" dirty="0"/>
          </a:p>
        </p:txBody>
      </p:sp>
      <p:sp>
        <p:nvSpPr>
          <p:cNvPr id="5" name="TextBox 4"/>
          <p:cNvSpPr txBox="1"/>
          <p:nvPr/>
        </p:nvSpPr>
        <p:spPr>
          <a:xfrm>
            <a:off x="2123728" y="5229200"/>
            <a:ext cx="6192688" cy="1384995"/>
          </a:xfrm>
          <a:prstGeom prst="rect">
            <a:avLst/>
          </a:prstGeom>
          <a:solidFill>
            <a:schemeClr val="bg2"/>
          </a:solidFill>
        </p:spPr>
        <p:txBody>
          <a:bodyPr wrap="square" rtlCol="0">
            <a:spAutoFit/>
          </a:bodyPr>
          <a:lstStyle/>
          <a:p>
            <a:r>
              <a:rPr lang="en-US" sz="2800" dirty="0" smtClean="0"/>
              <a:t> Hear</a:t>
            </a:r>
            <a:r>
              <a:rPr lang="en-US" sz="2800" dirty="0"/>
              <a:t>, investigate and make a decision on an appeal filed </a:t>
            </a:r>
            <a:r>
              <a:rPr lang="en-US" sz="2800" dirty="0" smtClean="0"/>
              <a:t>under the RTI Act.</a:t>
            </a:r>
            <a:endParaRPr lang="en-US" sz="2800" dirty="0"/>
          </a:p>
        </p:txBody>
      </p:sp>
    </p:spTree>
    <p:extLst>
      <p:ext uri="{BB962C8B-B14F-4D97-AF65-F5344CB8AC3E}">
        <p14:creationId xmlns:p14="http://schemas.microsoft.com/office/powerpoint/2010/main" val="34844269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50000"/>
            </a:schemeClr>
          </a:solidFill>
        </p:spPr>
        <p:txBody>
          <a:bodyPr/>
          <a:lstStyle/>
          <a:p>
            <a:r>
              <a:rPr lang="en-AU" dirty="0"/>
              <a:t>Information Commissioner</a:t>
            </a:r>
          </a:p>
        </p:txBody>
      </p:sp>
      <p:sp>
        <p:nvSpPr>
          <p:cNvPr id="3" name="Content Placeholder 2"/>
          <p:cNvSpPr>
            <a:spLocks noGrp="1"/>
          </p:cNvSpPr>
          <p:nvPr>
            <p:ph idx="1"/>
          </p:nvPr>
        </p:nvSpPr>
        <p:spPr>
          <a:xfrm>
            <a:off x="827700" y="2052925"/>
            <a:ext cx="7560724" cy="4195481"/>
          </a:xfrm>
        </p:spPr>
        <p:txBody>
          <a:bodyPr>
            <a:normAutofit/>
          </a:bodyPr>
          <a:lstStyle/>
          <a:p>
            <a:r>
              <a:rPr lang="en-US" sz="2400" dirty="0"/>
              <a:t>In addition to any other functions and powers provided for in this Act, </a:t>
            </a:r>
            <a:r>
              <a:rPr lang="en-US" sz="2400" dirty="0" smtClean="0"/>
              <a:t>the Information Commissioner can also</a:t>
            </a:r>
            <a:endParaRPr lang="en-US" sz="2400" dirty="0"/>
          </a:p>
          <a:p>
            <a:r>
              <a:rPr lang="en-US" sz="2400" dirty="0" smtClean="0"/>
              <a:t>(</a:t>
            </a:r>
            <a:r>
              <a:rPr lang="en-US" sz="2400" dirty="0"/>
              <a:t>b) </a:t>
            </a:r>
            <a:r>
              <a:rPr lang="en-US" sz="2400" dirty="0" smtClean="0"/>
              <a:t>monitor </a:t>
            </a:r>
            <a:r>
              <a:rPr lang="en-US" sz="2400" dirty="0"/>
              <a:t>and report on the compliance by Agencies and </a:t>
            </a:r>
            <a:r>
              <a:rPr lang="en-US" sz="2400" dirty="0" smtClean="0"/>
              <a:t>Entities with </a:t>
            </a:r>
            <a:r>
              <a:rPr lang="en-US" sz="2400" dirty="0"/>
              <a:t>their obligations under </a:t>
            </a:r>
            <a:r>
              <a:rPr lang="en-US" sz="2400" dirty="0" smtClean="0"/>
              <a:t>the RTI </a:t>
            </a:r>
            <a:r>
              <a:rPr lang="en-US" sz="2400" dirty="0"/>
              <a:t>Act; or</a:t>
            </a:r>
          </a:p>
          <a:p>
            <a:r>
              <a:rPr lang="en-US" sz="2400" dirty="0"/>
              <a:t>(c) to review the exempt status of information and make </a:t>
            </a:r>
            <a:r>
              <a:rPr lang="en-US" sz="2400" dirty="0" smtClean="0"/>
              <a:t>appropriate recommendations</a:t>
            </a:r>
            <a:r>
              <a:rPr lang="en-US" sz="2400" dirty="0"/>
              <a:t>; or</a:t>
            </a:r>
          </a:p>
        </p:txBody>
      </p:sp>
    </p:spTree>
    <p:extLst>
      <p:ext uri="{BB962C8B-B14F-4D97-AF65-F5344CB8AC3E}">
        <p14:creationId xmlns:p14="http://schemas.microsoft.com/office/powerpoint/2010/main" val="16768960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476672"/>
            <a:ext cx="5632386" cy="1104074"/>
          </a:xfrm>
          <a:solidFill>
            <a:srgbClr val="002060"/>
          </a:solidFill>
        </p:spPr>
        <p:txBody>
          <a:bodyPr/>
          <a:lstStyle/>
          <a:p>
            <a:pPr algn="ctr"/>
            <a:r>
              <a:rPr lang="en-US" dirty="0" smtClean="0"/>
              <a:t>Judicial Review</a:t>
            </a:r>
            <a:endParaRPr lang="en-US" dirty="0"/>
          </a:p>
        </p:txBody>
      </p:sp>
      <p:sp>
        <p:nvSpPr>
          <p:cNvPr id="3" name="Content Placeholder 2"/>
          <p:cNvSpPr>
            <a:spLocks noGrp="1"/>
          </p:cNvSpPr>
          <p:nvPr>
            <p:ph idx="1"/>
          </p:nvPr>
        </p:nvSpPr>
        <p:spPr/>
        <p:txBody>
          <a:bodyPr/>
          <a:lstStyle/>
          <a:p>
            <a:r>
              <a:rPr lang="en-US" sz="2800" dirty="0" smtClean="0"/>
              <a:t>Final appeals from applicant, third parties or public authorities maybe taken to the Supreme Court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411759" y="3614278"/>
            <a:ext cx="4847495" cy="2983074"/>
          </a:xfrm>
          <a:prstGeom prst="rect">
            <a:avLst/>
          </a:prstGeom>
        </p:spPr>
      </p:pic>
    </p:spTree>
    <p:extLst>
      <p:ext uri="{BB962C8B-B14F-4D97-AF65-F5344CB8AC3E}">
        <p14:creationId xmlns:p14="http://schemas.microsoft.com/office/powerpoint/2010/main" val="41650857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dirty="0" smtClean="0"/>
              <a:t>Penalties under the RTI law</a:t>
            </a:r>
            <a:endParaRPr lang="en-US" dirty="0"/>
          </a:p>
        </p:txBody>
      </p:sp>
      <p:sp>
        <p:nvSpPr>
          <p:cNvPr id="3" name="Content Placeholder 2"/>
          <p:cNvSpPr>
            <a:spLocks noGrp="1"/>
          </p:cNvSpPr>
          <p:nvPr>
            <p:ph idx="1"/>
          </p:nvPr>
        </p:nvSpPr>
        <p:spPr>
          <a:xfrm>
            <a:off x="486657" y="2276872"/>
            <a:ext cx="8115300" cy="3816424"/>
          </a:xfrm>
          <a:solidFill>
            <a:schemeClr val="accent1">
              <a:lumMod val="75000"/>
            </a:schemeClr>
          </a:solidFill>
        </p:spPr>
        <p:txBody>
          <a:bodyPr>
            <a:normAutofit/>
          </a:bodyPr>
          <a:lstStyle/>
          <a:p>
            <a:r>
              <a:rPr lang="en-US" sz="2800" dirty="0" smtClean="0"/>
              <a:t> </a:t>
            </a:r>
            <a:r>
              <a:rPr lang="en-US" sz="2800" dirty="0"/>
              <a:t>A person who:</a:t>
            </a:r>
          </a:p>
          <a:p>
            <a:pPr marL="0" indent="0">
              <a:buNone/>
            </a:pPr>
            <a:r>
              <a:rPr lang="en-US" sz="2800" dirty="0"/>
              <a:t>directs, proposes, counsels or causes any person in any manner to do any thing under the law, commits an offence punishable on conviction to a fine not exceeding VT500,000 or by a term of imprisonment not exceeding 1 year, or both.</a:t>
            </a:r>
          </a:p>
          <a:p>
            <a:pPr marL="0" indent="0">
              <a:buNone/>
            </a:pPr>
            <a:endParaRPr lang="en-US" dirty="0"/>
          </a:p>
          <a:p>
            <a:endParaRPr lang="en-US" dirty="0"/>
          </a:p>
        </p:txBody>
      </p:sp>
    </p:spTree>
    <p:extLst>
      <p:ext uri="{BB962C8B-B14F-4D97-AF65-F5344CB8AC3E}">
        <p14:creationId xmlns:p14="http://schemas.microsoft.com/office/powerpoint/2010/main" val="26668387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212976"/>
            <a:ext cx="4735362" cy="1600207"/>
          </a:xfrm>
          <a:solidFill>
            <a:srgbClr val="FF0000"/>
          </a:solidFill>
        </p:spPr>
        <p:txBody>
          <a:bodyPr/>
          <a:lstStyle/>
          <a:p>
            <a:r>
              <a:rPr lang="en-US" sz="9600" dirty="0" smtClean="0"/>
              <a:t>BREAK!</a:t>
            </a:r>
            <a:endParaRPr lang="en-US" sz="9600" dirty="0"/>
          </a:p>
        </p:txBody>
      </p:sp>
      <p:sp>
        <p:nvSpPr>
          <p:cNvPr id="3" name="Content Placeholder 2"/>
          <p:cNvSpPr>
            <a:spLocks noGrp="1"/>
          </p:cNvSpPr>
          <p:nvPr>
            <p:ph idx="1"/>
          </p:nvPr>
        </p:nvSpPr>
        <p:spPr>
          <a:xfrm>
            <a:off x="6732240" y="3356837"/>
            <a:ext cx="1368152" cy="1448083"/>
          </a:xfrm>
          <a:solidFill>
            <a:schemeClr val="accent2"/>
          </a:solidFill>
        </p:spPr>
        <p:txBody>
          <a:bodyPr/>
          <a:lstStyle/>
          <a:p>
            <a:pPr marL="0" indent="0">
              <a:buNone/>
            </a:pPr>
            <a:r>
              <a:rPr lang="en-US" dirty="0" smtClean="0"/>
              <a:t>Prepare for Session four</a:t>
            </a:r>
            <a:endParaRPr lang="en-US" dirty="0"/>
          </a:p>
        </p:txBody>
      </p:sp>
    </p:spTree>
    <p:extLst>
      <p:ext uri="{BB962C8B-B14F-4D97-AF65-F5344CB8AC3E}">
        <p14:creationId xmlns:p14="http://schemas.microsoft.com/office/powerpoint/2010/main" val="12757724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052925"/>
            <a:ext cx="8424936" cy="4805075"/>
          </a:xfrm>
        </p:spPr>
        <p:txBody>
          <a:bodyPr>
            <a:normAutofit/>
          </a:bodyPr>
          <a:lstStyle/>
          <a:p>
            <a:pPr marL="329184" indent="-240030">
              <a:spcBef>
                <a:spcPts val="0"/>
              </a:spcBef>
              <a:buFont typeface="Wingdings 2"/>
              <a:buChar char=""/>
              <a:defRPr/>
            </a:pPr>
            <a:r>
              <a:rPr lang="en-AU" sz="1800" dirty="0"/>
              <a:t>For an RTI law to be effective it needs to be supported by active implementation measures and supported by an institutional framework to undertake this task. (</a:t>
            </a:r>
            <a:r>
              <a:rPr lang="en-AU" sz="1800" b="1" dirty="0">
                <a:solidFill>
                  <a:schemeClr val="bg1">
                    <a:lumMod val="95000"/>
                    <a:lumOff val="5000"/>
                  </a:schemeClr>
                </a:solidFill>
              </a:rPr>
              <a:t>RTI National Policy, RTI Legislation &amp; implementation Plan)</a:t>
            </a:r>
          </a:p>
          <a:p>
            <a:pPr marL="329184" indent="-240030">
              <a:spcBef>
                <a:spcPts val="0"/>
              </a:spcBef>
              <a:buFont typeface="Wingdings 2"/>
              <a:buChar char=""/>
              <a:defRPr/>
            </a:pPr>
            <a:r>
              <a:rPr lang="en-AU" sz="1800" dirty="0"/>
              <a:t>There are three key institutional mechanisms for implementing RTI laws. </a:t>
            </a:r>
          </a:p>
          <a:p>
            <a:pPr marL="329184" indent="-240030">
              <a:spcBef>
                <a:spcPts val="0"/>
              </a:spcBef>
              <a:buFont typeface="Wingdings 2"/>
              <a:buChar char=""/>
              <a:defRPr/>
            </a:pPr>
            <a:r>
              <a:rPr lang="en-AU" sz="1800" dirty="0"/>
              <a:t>Firstly, it is very useful to establish a focal point in the government to provide guidance and to monitor implementation. (</a:t>
            </a:r>
            <a:r>
              <a:rPr lang="en-AU" sz="1800" b="1" dirty="0">
                <a:solidFill>
                  <a:schemeClr val="bg1">
                    <a:lumMod val="95000"/>
                    <a:lumOff val="5000"/>
                  </a:schemeClr>
                </a:solidFill>
              </a:rPr>
              <a:t>RTI  Unit</a:t>
            </a:r>
            <a:r>
              <a:rPr lang="en-AU" sz="1800" dirty="0"/>
              <a:t>)</a:t>
            </a:r>
          </a:p>
          <a:p>
            <a:pPr marL="329184" indent="-240030">
              <a:spcBef>
                <a:spcPts val="0"/>
              </a:spcBef>
              <a:buFont typeface="Wingdings 2"/>
              <a:buChar char=""/>
              <a:defRPr/>
            </a:pPr>
            <a:r>
              <a:rPr lang="en-AU" sz="1800" dirty="0"/>
              <a:t>Secondly, each public authority needs to appoint a </a:t>
            </a:r>
            <a:r>
              <a:rPr lang="en-AU" sz="1800" b="1" dirty="0">
                <a:solidFill>
                  <a:schemeClr val="bg1">
                    <a:lumMod val="95000"/>
                    <a:lumOff val="5000"/>
                  </a:schemeClr>
                </a:solidFill>
              </a:rPr>
              <a:t>dedicated RTI officer</a:t>
            </a:r>
            <a:r>
              <a:rPr lang="en-AU" sz="1800" dirty="0"/>
              <a:t> to receive and process requests. Often this official is also responsible for leading on the putting in place other systems as required by the law. </a:t>
            </a:r>
          </a:p>
          <a:p>
            <a:pPr marL="329184" indent="-240030">
              <a:spcBef>
                <a:spcPts val="0"/>
              </a:spcBef>
              <a:buFont typeface="Wingdings 2"/>
              <a:buChar char=""/>
              <a:defRPr/>
            </a:pPr>
            <a:r>
              <a:rPr lang="en-AU" sz="1800" dirty="0"/>
              <a:t>Finally, the law has provided for the establishment of an </a:t>
            </a:r>
            <a:r>
              <a:rPr lang="en-AU" sz="1800" b="1" dirty="0">
                <a:solidFill>
                  <a:schemeClr val="bg1">
                    <a:lumMod val="95000"/>
                    <a:lumOff val="5000"/>
                  </a:schemeClr>
                </a:solidFill>
              </a:rPr>
              <a:t>independent oversight body</a:t>
            </a:r>
            <a:r>
              <a:rPr lang="en-AU" sz="1800" dirty="0"/>
              <a:t>, known as an </a:t>
            </a:r>
            <a:r>
              <a:rPr lang="en-AU" sz="1800" b="1" dirty="0">
                <a:solidFill>
                  <a:schemeClr val="bg1">
                    <a:lumMod val="95000"/>
                    <a:lumOff val="5000"/>
                  </a:schemeClr>
                </a:solidFill>
              </a:rPr>
              <a:t>information commission </a:t>
            </a:r>
            <a:r>
              <a:rPr lang="en-AU" sz="1800" dirty="0"/>
              <a:t>or </a:t>
            </a:r>
            <a:r>
              <a:rPr lang="en-AU" sz="1800" b="1" dirty="0">
                <a:solidFill>
                  <a:schemeClr val="bg1">
                    <a:lumMod val="95000"/>
                    <a:lumOff val="5000"/>
                  </a:schemeClr>
                </a:solidFill>
              </a:rPr>
              <a:t>commissioner</a:t>
            </a:r>
            <a:r>
              <a:rPr lang="en-AU" sz="1800" dirty="0"/>
              <a:t>, which has the power to review complaints relating to requests and often also has a role in promoting awareness of the right.    </a:t>
            </a:r>
          </a:p>
          <a:p>
            <a:endParaRPr lang="en-US" dirty="0"/>
          </a:p>
        </p:txBody>
      </p:sp>
      <p:sp>
        <p:nvSpPr>
          <p:cNvPr id="5" name="Title 4"/>
          <p:cNvSpPr>
            <a:spLocks noGrp="1"/>
          </p:cNvSpPr>
          <p:nvPr>
            <p:ph type="title"/>
          </p:nvPr>
        </p:nvSpPr>
        <p:spPr>
          <a:solidFill>
            <a:schemeClr val="accent2">
              <a:lumMod val="75000"/>
            </a:schemeClr>
          </a:solidFill>
        </p:spPr>
        <p:txBody>
          <a:bodyPr>
            <a:normAutofit fontScale="90000"/>
          </a:bodyPr>
          <a:lstStyle/>
          <a:p>
            <a:r>
              <a:rPr lang="en-US" dirty="0" smtClean="0"/>
              <a:t>Government’s institutional structure for implementing rti</a:t>
            </a:r>
            <a:endParaRPr lang="en-US" dirty="0"/>
          </a:p>
        </p:txBody>
      </p:sp>
    </p:spTree>
    <p:extLst>
      <p:ext uri="{BB962C8B-B14F-4D97-AF65-F5344CB8AC3E}">
        <p14:creationId xmlns:p14="http://schemas.microsoft.com/office/powerpoint/2010/main" val="15637818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1032066"/>
          </a:xfrm>
          <a:solidFill>
            <a:srgbClr val="C00000"/>
          </a:solidFill>
        </p:spPr>
        <p:txBody>
          <a:bodyPr/>
          <a:lstStyle/>
          <a:p>
            <a:r>
              <a:rPr lang="en-US" sz="2400" b="1" dirty="0" smtClean="0"/>
              <a:t>What must gov’t agencies do in preparation for RTI implementation?</a:t>
            </a:r>
            <a:endParaRPr lang="en-US" sz="2400" b="1" dirty="0"/>
          </a:p>
        </p:txBody>
      </p:sp>
      <p:sp>
        <p:nvSpPr>
          <p:cNvPr id="3" name="Content Placeholder 2"/>
          <p:cNvSpPr>
            <a:spLocks noGrp="1"/>
          </p:cNvSpPr>
          <p:nvPr>
            <p:ph idx="1"/>
          </p:nvPr>
        </p:nvSpPr>
        <p:spPr>
          <a:xfrm>
            <a:off x="484710" y="1700808"/>
            <a:ext cx="8479778" cy="4547598"/>
          </a:xfrm>
        </p:spPr>
        <p:txBody>
          <a:bodyPr>
            <a:normAutofit fontScale="85000" lnSpcReduction="20000"/>
          </a:bodyPr>
          <a:lstStyle/>
          <a:p>
            <a:r>
              <a:rPr lang="en-US" b="1" dirty="0" smtClean="0"/>
              <a:t>The RTI Act </a:t>
            </a:r>
            <a:r>
              <a:rPr lang="en-US" b="1" dirty="0"/>
              <a:t>requires Government agencies and relevant private entities specified by Order to disclose or publish certain </a:t>
            </a:r>
            <a:r>
              <a:rPr lang="en-US" b="1" dirty="0" smtClean="0"/>
              <a:t>information such as :</a:t>
            </a:r>
          </a:p>
          <a:p>
            <a:r>
              <a:rPr lang="en-US" dirty="0"/>
              <a:t>a) a description of its structure, functions and duties; and</a:t>
            </a:r>
          </a:p>
          <a:p>
            <a:r>
              <a:rPr lang="en-US" dirty="0"/>
              <a:t>(b) a list of the entities falling under it including their location</a:t>
            </a:r>
            <a:r>
              <a:rPr lang="en-US" dirty="0" smtClean="0"/>
              <a:t>, opening </a:t>
            </a:r>
            <a:r>
              <a:rPr lang="en-US" dirty="0"/>
              <a:t>hours, and subjects handled; and</a:t>
            </a:r>
          </a:p>
          <a:p>
            <a:r>
              <a:rPr lang="en-US" dirty="0"/>
              <a:t>(c) the title, business address and contact details of the </a:t>
            </a:r>
            <a:r>
              <a:rPr lang="en-US" dirty="0" smtClean="0"/>
              <a:t>principal administrative </a:t>
            </a:r>
            <a:r>
              <a:rPr lang="en-US" dirty="0"/>
              <a:t>officer; and</a:t>
            </a:r>
          </a:p>
          <a:p>
            <a:r>
              <a:rPr lang="en-US" dirty="0"/>
              <a:t>(d) the particulars of its finances; and</a:t>
            </a:r>
          </a:p>
          <a:p>
            <a:r>
              <a:rPr lang="en-US" dirty="0"/>
              <a:t>(e) a directory of its officers and employees and a brief description </a:t>
            </a:r>
            <a:r>
              <a:rPr lang="en-US" dirty="0" smtClean="0"/>
              <a:t>of the </a:t>
            </a:r>
            <a:r>
              <a:rPr lang="en-US" dirty="0"/>
              <a:t>powers and duties of its officers and employees;</a:t>
            </a:r>
          </a:p>
          <a:p>
            <a:r>
              <a:rPr lang="en-US" dirty="0"/>
              <a:t>(f) the procedure followed in the decision making process, </a:t>
            </a:r>
            <a:r>
              <a:rPr lang="en-US" dirty="0" smtClean="0"/>
              <a:t>including channels </a:t>
            </a:r>
            <a:r>
              <a:rPr lang="en-US" dirty="0"/>
              <a:t>of supervision and accountability; and</a:t>
            </a:r>
          </a:p>
          <a:p>
            <a:r>
              <a:rPr lang="en-US" dirty="0"/>
              <a:t>(g) a simple guide to its information-keeping systems; and</a:t>
            </a:r>
          </a:p>
          <a:p>
            <a:r>
              <a:rPr lang="en-US" dirty="0"/>
              <a:t>(h) a statement of the types and forms of information and </a:t>
            </a:r>
            <a:r>
              <a:rPr lang="en-US" dirty="0" smtClean="0"/>
              <a:t>categories of </a:t>
            </a:r>
            <a:r>
              <a:rPr lang="en-US" dirty="0"/>
              <a:t>documents that are held by it or used by its employees in </a:t>
            </a:r>
            <a:r>
              <a:rPr lang="en-US" dirty="0" smtClean="0"/>
              <a:t>the discharge </a:t>
            </a:r>
            <a:r>
              <a:rPr lang="en-US" dirty="0"/>
              <a:t>of its functions; and</a:t>
            </a:r>
          </a:p>
          <a:p>
            <a:endParaRPr lang="en-US" dirty="0"/>
          </a:p>
        </p:txBody>
      </p:sp>
    </p:spTree>
    <p:extLst>
      <p:ext uri="{BB962C8B-B14F-4D97-AF65-F5344CB8AC3E}">
        <p14:creationId xmlns:p14="http://schemas.microsoft.com/office/powerpoint/2010/main" val="15995773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1032066"/>
          </a:xfrm>
          <a:solidFill>
            <a:srgbClr val="C00000"/>
          </a:solidFill>
        </p:spPr>
        <p:txBody>
          <a:bodyPr/>
          <a:lstStyle/>
          <a:p>
            <a:r>
              <a:rPr lang="en-US" sz="2400" b="1" dirty="0"/>
              <a:t>What must gov’t agencies do in preparation for RTI implementation</a:t>
            </a:r>
            <a:r>
              <a:rPr lang="en-US" sz="2400" b="1" dirty="0" smtClean="0"/>
              <a:t>? ….. </a:t>
            </a:r>
            <a:r>
              <a:rPr lang="en-US" sz="2400" b="1" dirty="0" err="1" smtClean="0"/>
              <a:t>Ctd</a:t>
            </a:r>
            <a:endParaRPr lang="en-US" sz="2400" dirty="0"/>
          </a:p>
        </p:txBody>
      </p:sp>
      <p:sp>
        <p:nvSpPr>
          <p:cNvPr id="3" name="Content Placeholder 2"/>
          <p:cNvSpPr>
            <a:spLocks noGrp="1"/>
          </p:cNvSpPr>
          <p:nvPr>
            <p:ph idx="1"/>
          </p:nvPr>
        </p:nvSpPr>
        <p:spPr>
          <a:xfrm>
            <a:off x="251520" y="1628800"/>
            <a:ext cx="8496944" cy="4968551"/>
          </a:xfrm>
        </p:spPr>
        <p:txBody>
          <a:bodyPr>
            <a:normAutofit fontScale="77500" lnSpcReduction="20000"/>
          </a:bodyPr>
          <a:lstStyle/>
          <a:p>
            <a:r>
              <a:rPr lang="en-US" dirty="0"/>
              <a:t>(i) relevant details concerning any services it provides directly </a:t>
            </a:r>
            <a:r>
              <a:rPr lang="en-US" dirty="0" smtClean="0"/>
              <a:t>to members </a:t>
            </a:r>
            <a:r>
              <a:rPr lang="en-US" dirty="0"/>
              <a:t>of the public; and</a:t>
            </a:r>
          </a:p>
          <a:p>
            <a:r>
              <a:rPr lang="en-US" dirty="0"/>
              <a:t>(j) the content of all decisions or policies it has adopted which </a:t>
            </a:r>
            <a:r>
              <a:rPr lang="en-US" dirty="0" smtClean="0"/>
              <a:t>affect the </a:t>
            </a:r>
            <a:r>
              <a:rPr lang="en-US" dirty="0"/>
              <a:t>public, along with the reasons for them, any </a:t>
            </a:r>
            <a:r>
              <a:rPr lang="en-US" dirty="0" smtClean="0"/>
              <a:t>authoritative interpretations </a:t>
            </a:r>
            <a:r>
              <a:rPr lang="en-US" dirty="0"/>
              <a:t>of them and any important background material</a:t>
            </a:r>
            <a:r>
              <a:rPr lang="en-US" dirty="0" smtClean="0"/>
              <a:t>; and</a:t>
            </a:r>
            <a:endParaRPr lang="en-US" dirty="0"/>
          </a:p>
          <a:p>
            <a:r>
              <a:rPr lang="en-US" dirty="0"/>
              <a:t>(k) the particulars of any arrangement that exists for consultation </a:t>
            </a:r>
            <a:r>
              <a:rPr lang="en-US" dirty="0" smtClean="0"/>
              <a:t>with or </a:t>
            </a:r>
            <a:r>
              <a:rPr lang="en-US" dirty="0"/>
              <a:t>representation by the members of the public in relation to </a:t>
            </a:r>
            <a:r>
              <a:rPr lang="en-US" dirty="0" smtClean="0"/>
              <a:t>the formulation </a:t>
            </a:r>
            <a:r>
              <a:rPr lang="en-US" dirty="0"/>
              <a:t>of its policy or implementation; and</a:t>
            </a:r>
          </a:p>
          <a:p>
            <a:r>
              <a:rPr lang="en-US" dirty="0"/>
              <a:t>(l) the procedure to be followed in making an application </a:t>
            </a:r>
            <a:r>
              <a:rPr lang="en-US" dirty="0" smtClean="0"/>
              <a:t>for information</a:t>
            </a:r>
            <a:r>
              <a:rPr lang="en-US" dirty="0"/>
              <a:t>, the particulars of facilities available to citizens </a:t>
            </a:r>
            <a:r>
              <a:rPr lang="en-US" dirty="0" smtClean="0"/>
              <a:t>for obtaining </a:t>
            </a:r>
            <a:r>
              <a:rPr lang="en-US" dirty="0"/>
              <a:t>information, including the working hours of a library </a:t>
            </a:r>
            <a:r>
              <a:rPr lang="en-US" dirty="0" smtClean="0"/>
              <a:t>or reading </a:t>
            </a:r>
            <a:r>
              <a:rPr lang="en-US" dirty="0"/>
              <a:t>room, if maintained for public use; and</a:t>
            </a:r>
          </a:p>
          <a:p>
            <a:r>
              <a:rPr lang="en-US" dirty="0"/>
              <a:t>(m) any direct application or complaints mechanisms available </a:t>
            </a:r>
            <a:r>
              <a:rPr lang="en-US" dirty="0" smtClean="0"/>
              <a:t>to members </a:t>
            </a:r>
            <a:r>
              <a:rPr lang="en-US" dirty="0"/>
              <a:t>of the public regarding acts or a failure to act by </a:t>
            </a:r>
            <a:r>
              <a:rPr lang="en-US" dirty="0" smtClean="0"/>
              <a:t>that body</a:t>
            </a:r>
            <a:r>
              <a:rPr lang="en-US" dirty="0"/>
              <a:t>, along with a summary of any applications, complaints </a:t>
            </a:r>
            <a:r>
              <a:rPr lang="en-US" dirty="0" smtClean="0"/>
              <a:t>or other </a:t>
            </a:r>
            <a:r>
              <a:rPr lang="en-US" dirty="0"/>
              <a:t>direct actions by members of the public and that </a:t>
            </a:r>
            <a:r>
              <a:rPr lang="en-US" dirty="0" smtClean="0"/>
              <a:t>Government agency’s </a:t>
            </a:r>
            <a:r>
              <a:rPr lang="en-US" dirty="0"/>
              <a:t>response; and</a:t>
            </a:r>
          </a:p>
          <a:p>
            <a:r>
              <a:rPr lang="en-US" dirty="0"/>
              <a:t>(n) the names, designations, contact details and other particulars of </a:t>
            </a:r>
            <a:r>
              <a:rPr lang="en-US" dirty="0" smtClean="0"/>
              <a:t>its Right </a:t>
            </a:r>
            <a:r>
              <a:rPr lang="en-US" dirty="0"/>
              <a:t>to Information Officers; and</a:t>
            </a:r>
          </a:p>
          <a:p>
            <a:r>
              <a:rPr lang="en-US" dirty="0" smtClean="0"/>
              <a:t>(p) </a:t>
            </a:r>
            <a:r>
              <a:rPr lang="en-US" dirty="0"/>
              <a:t>such other information deemed necessary in the public interest </a:t>
            </a:r>
            <a:r>
              <a:rPr lang="en-US" dirty="0" smtClean="0"/>
              <a:t>or as </a:t>
            </a:r>
            <a:r>
              <a:rPr lang="en-US" dirty="0"/>
              <a:t>may be prescribed by this Act or any other Act.</a:t>
            </a:r>
          </a:p>
          <a:p>
            <a:endParaRPr lang="en-US" dirty="0"/>
          </a:p>
        </p:txBody>
      </p:sp>
    </p:spTree>
    <p:extLst>
      <p:ext uri="{BB962C8B-B14F-4D97-AF65-F5344CB8AC3E}">
        <p14:creationId xmlns:p14="http://schemas.microsoft.com/office/powerpoint/2010/main" val="5609888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400"/>
          </a:xfrm>
        </p:spPr>
        <p:txBody>
          <a:bodyPr rtlCol="0">
            <a:normAutofit/>
          </a:bodyPr>
          <a:lstStyle/>
          <a:p>
            <a:pPr marL="438912" indent="-320040" eaLnBrk="1" fontAlgn="auto" hangingPunct="1">
              <a:spcBef>
                <a:spcPts val="0"/>
              </a:spcBef>
              <a:spcAft>
                <a:spcPts val="0"/>
              </a:spcAft>
              <a:buFont typeface="Wingdings 2"/>
              <a:buChar char=""/>
              <a:defRPr/>
            </a:pPr>
            <a:r>
              <a:rPr lang="en-US" sz="2000" b="1" dirty="0" smtClean="0"/>
              <a:t>10. Appointment of Right to Information Officer for each Government agency</a:t>
            </a:r>
          </a:p>
          <a:p>
            <a:pPr marL="438912" indent="-320040" eaLnBrk="1" fontAlgn="auto" hangingPunct="1">
              <a:spcBef>
                <a:spcPts val="0"/>
              </a:spcBef>
              <a:spcAft>
                <a:spcPts val="0"/>
              </a:spcAft>
              <a:buFont typeface="Wingdings 2"/>
              <a:buChar char=""/>
              <a:defRPr/>
            </a:pPr>
            <a:r>
              <a:rPr lang="en-US" sz="2000" dirty="0" smtClean="0"/>
              <a:t>The Public Service Commission must, within 6 months of being specified by an Order of the Minister under paragraph 2(4)(a) and (b), appoint a person in writing to be a Right to Information Officer for each Government agency.</a:t>
            </a:r>
          </a:p>
          <a:p>
            <a:pPr marL="438912" indent="-320040" eaLnBrk="1" fontAlgn="auto" hangingPunct="1">
              <a:spcBef>
                <a:spcPts val="0"/>
              </a:spcBef>
              <a:spcAft>
                <a:spcPts val="0"/>
              </a:spcAft>
              <a:buFont typeface="Wingdings 2"/>
              <a:buChar char=""/>
              <a:defRPr/>
            </a:pPr>
            <a:endParaRPr lang="en-US" sz="2000" b="1" dirty="0" smtClean="0"/>
          </a:p>
          <a:p>
            <a:pPr marL="438912" indent="-320040" eaLnBrk="1" fontAlgn="auto" hangingPunct="1">
              <a:spcBef>
                <a:spcPts val="0"/>
              </a:spcBef>
              <a:spcAft>
                <a:spcPts val="0"/>
              </a:spcAft>
              <a:buFont typeface="Wingdings 2"/>
              <a:buChar char=""/>
              <a:defRPr/>
            </a:pPr>
            <a:r>
              <a:rPr lang="en-US" sz="2000" b="1" dirty="0" smtClean="0"/>
              <a:t>11. Right to Information Officer for relevant private entities and private entities</a:t>
            </a:r>
          </a:p>
          <a:p>
            <a:pPr marL="438912" indent="-320040" eaLnBrk="1" fontAlgn="auto" hangingPunct="1">
              <a:spcBef>
                <a:spcPts val="0"/>
              </a:spcBef>
              <a:spcAft>
                <a:spcPts val="0"/>
              </a:spcAft>
              <a:buFont typeface="Wingdings 2"/>
              <a:buChar char=""/>
              <a:defRPr/>
            </a:pPr>
            <a:r>
              <a:rPr lang="en-US" sz="2000" dirty="0" smtClean="0"/>
              <a:t>(1) A relevant private entity or a private entity must appoint a person or persons to be its Right to Information Officer.</a:t>
            </a:r>
          </a:p>
          <a:p>
            <a:pPr marL="438912" indent="-320040" eaLnBrk="1" fontAlgn="auto" hangingPunct="1">
              <a:spcBef>
                <a:spcPts val="0"/>
              </a:spcBef>
              <a:spcAft>
                <a:spcPts val="0"/>
              </a:spcAft>
              <a:buFont typeface="Wingdings 2"/>
              <a:buChar char=""/>
              <a:defRPr/>
            </a:pPr>
            <a:r>
              <a:rPr lang="en-US" sz="2000" dirty="0" smtClean="0"/>
              <a:t>(2) If a relevant private entity or a private entity fails to appoint a Right to Information Officer, the principal administrative officer of that entity is to be the Right to Information Officer for the purposes of this Act.</a:t>
            </a:r>
          </a:p>
          <a:p>
            <a:pPr marL="0" indent="0" eaLnBrk="1" fontAlgn="auto" hangingPunct="1">
              <a:spcBef>
                <a:spcPts val="0"/>
              </a:spcBef>
              <a:spcAft>
                <a:spcPts val="0"/>
              </a:spcAft>
              <a:buFont typeface="Wingdings" pitchFamily="2" charset="2"/>
              <a:buNone/>
              <a:defRPr/>
            </a:pPr>
            <a:endParaRPr lang="en-AU" dirty="0"/>
          </a:p>
        </p:txBody>
      </p:sp>
      <p:sp>
        <p:nvSpPr>
          <p:cNvPr id="23555" name="TextBox 3"/>
          <p:cNvSpPr txBox="1">
            <a:spLocks noChangeArrowheads="1"/>
          </p:cNvSpPr>
          <p:nvPr/>
        </p:nvSpPr>
        <p:spPr bwMode="auto">
          <a:xfrm>
            <a:off x="457200" y="457200"/>
            <a:ext cx="8229600" cy="369888"/>
          </a:xfrm>
          <a:prstGeom prst="rect">
            <a:avLst/>
          </a:prstGeom>
          <a:solidFill>
            <a:srgbClr val="E12607"/>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Arial" panose="020B0604020202020204" pitchFamily="34" charset="0"/>
                <a:cs typeface="Times New Roman" panose="02020603050405020304" pitchFamily="18" charset="0"/>
              </a:defRPr>
            </a:lvl1pPr>
            <a:lvl2pPr marL="742950" indent="-285750">
              <a:defRPr i="1">
                <a:solidFill>
                  <a:schemeClr val="tx1"/>
                </a:solidFill>
                <a:latin typeface="Arial" panose="020B0604020202020204" pitchFamily="34" charset="0"/>
                <a:cs typeface="Times New Roman" panose="02020603050405020304" pitchFamily="18" charset="0"/>
              </a:defRPr>
            </a:lvl2pPr>
            <a:lvl3pPr marL="1143000" indent="-228600">
              <a:defRPr i="1">
                <a:solidFill>
                  <a:schemeClr val="tx1"/>
                </a:solidFill>
                <a:latin typeface="Arial" panose="020B0604020202020204" pitchFamily="34" charset="0"/>
                <a:cs typeface="Times New Roman" panose="02020603050405020304" pitchFamily="18" charset="0"/>
              </a:defRPr>
            </a:lvl3pPr>
            <a:lvl4pPr marL="1600200" indent="-228600">
              <a:defRPr i="1">
                <a:solidFill>
                  <a:schemeClr val="tx1"/>
                </a:solidFill>
                <a:latin typeface="Arial" panose="020B0604020202020204" pitchFamily="34" charset="0"/>
                <a:cs typeface="Times New Roman" panose="02020603050405020304" pitchFamily="18" charset="0"/>
              </a:defRPr>
            </a:lvl4pPr>
            <a:lvl5pPr marL="2057400" indent="-228600">
              <a:defRPr i="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Times New Roman" panose="02020603050405020304" pitchFamily="18" charset="0"/>
              </a:defRPr>
            </a:lvl9pPr>
          </a:lstStyle>
          <a:p>
            <a:r>
              <a:rPr lang="en-AU"/>
              <a:t>The Right To Information Act Part 2 (10, 11, 12) provides for the following:</a:t>
            </a:r>
          </a:p>
        </p:txBody>
      </p:sp>
    </p:spTree>
    <p:extLst>
      <p:ext uri="{BB962C8B-B14F-4D97-AF65-F5344CB8AC3E}">
        <p14:creationId xmlns:p14="http://schemas.microsoft.com/office/powerpoint/2010/main" val="292492569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606" y="779117"/>
            <a:ext cx="8229600" cy="1246187"/>
          </a:xfrm>
          <a:solidFill>
            <a:srgbClr val="E12607"/>
          </a:solidFill>
        </p:spPr>
        <p:txBody>
          <a:bodyPr>
            <a:normAutofit fontScale="90000"/>
          </a:bodyPr>
          <a:lstStyle/>
          <a:p>
            <a:pPr eaLnBrk="1" fontAlgn="auto" hangingPunct="1">
              <a:spcAft>
                <a:spcPts val="0"/>
              </a:spcAft>
              <a:defRPr/>
            </a:pPr>
            <a:r>
              <a:rPr lang="en-AU" dirty="0" smtClean="0">
                <a:solidFill>
                  <a:schemeClr val="accent1">
                    <a:satMod val="150000"/>
                  </a:schemeClr>
                </a:solidFill>
              </a:rPr>
              <a:t>Options for appointing a RTI Officer</a:t>
            </a:r>
            <a:endParaRPr lang="en-AU" dirty="0">
              <a:solidFill>
                <a:schemeClr val="accent1">
                  <a:satMod val="150000"/>
                </a:schemeClr>
              </a:solidFill>
            </a:endParaRPr>
          </a:p>
        </p:txBody>
      </p:sp>
      <p:sp>
        <p:nvSpPr>
          <p:cNvPr id="26627" name="Content Placeholder 2"/>
          <p:cNvSpPr>
            <a:spLocks noGrp="1"/>
          </p:cNvSpPr>
          <p:nvPr>
            <p:ph idx="1"/>
          </p:nvPr>
        </p:nvSpPr>
        <p:spPr>
          <a:xfrm>
            <a:off x="420495" y="2348880"/>
            <a:ext cx="8229600" cy="3816424"/>
          </a:xfrm>
        </p:spPr>
        <p:txBody>
          <a:bodyPr>
            <a:normAutofit fontScale="85000" lnSpcReduction="10000"/>
          </a:bodyPr>
          <a:lstStyle/>
          <a:p>
            <a:pPr eaLnBrk="1" hangingPunct="1"/>
            <a:r>
              <a:rPr lang="en-AU" sz="2400" dirty="0" smtClean="0"/>
              <a:t> 1. The appointment of an RTI Officer is mandatory under the RTI Act and is to be done by the Public Service Commission, or</a:t>
            </a:r>
          </a:p>
          <a:p>
            <a:pPr eaLnBrk="1" hangingPunct="1"/>
            <a:endParaRPr lang="en-AU" sz="2400" dirty="0" smtClean="0"/>
          </a:p>
          <a:p>
            <a:pPr eaLnBrk="1" hangingPunct="1"/>
            <a:r>
              <a:rPr lang="en-AU" sz="2400" dirty="0" smtClean="0"/>
              <a:t>2. Add extra responsibility to an existing officer  or </a:t>
            </a:r>
          </a:p>
          <a:p>
            <a:pPr eaLnBrk="1" hangingPunct="1"/>
            <a:endParaRPr lang="en-AU" sz="2400" dirty="0" smtClean="0"/>
          </a:p>
          <a:p>
            <a:pPr eaLnBrk="1" hangingPunct="1"/>
            <a:r>
              <a:rPr lang="en-AU" sz="2400" dirty="0" smtClean="0"/>
              <a:t>3. Employ an officer under contract until a structure is in place that caters for the RTI position (s)</a:t>
            </a:r>
          </a:p>
          <a:p>
            <a:pPr eaLnBrk="1" hangingPunct="1"/>
            <a:endParaRPr lang="en-AU" sz="2400" dirty="0" smtClean="0"/>
          </a:p>
          <a:p>
            <a:pPr eaLnBrk="1" hangingPunct="1"/>
            <a:r>
              <a:rPr lang="en-AU" sz="2400" dirty="0" smtClean="0"/>
              <a:t>4. The CEO or head of the company takes on the responsibility of the RTI Officer, if the agency fails to identify an RTI Office.</a:t>
            </a:r>
          </a:p>
          <a:p>
            <a:pPr eaLnBrk="1" hangingPunct="1"/>
            <a:endParaRPr lang="en-AU" dirty="0" smtClean="0"/>
          </a:p>
        </p:txBody>
      </p:sp>
    </p:spTree>
    <p:extLst>
      <p:ext uri="{BB962C8B-B14F-4D97-AF65-F5344CB8AC3E}">
        <p14:creationId xmlns:p14="http://schemas.microsoft.com/office/powerpoint/2010/main" val="2797627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816042"/>
          </a:xfrm>
        </p:spPr>
        <p:style>
          <a:lnRef idx="2">
            <a:schemeClr val="accent6"/>
          </a:lnRef>
          <a:fillRef idx="1">
            <a:schemeClr val="lt1"/>
          </a:fillRef>
          <a:effectRef idx="0">
            <a:schemeClr val="accent6"/>
          </a:effectRef>
          <a:fontRef idx="minor">
            <a:schemeClr val="dk1"/>
          </a:fontRef>
        </p:style>
        <p:txBody>
          <a:bodyPr/>
          <a:lstStyle/>
          <a:p>
            <a:pPr algn="ctr"/>
            <a:r>
              <a:rPr lang="en-AU" b="1" dirty="0" smtClean="0"/>
              <a:t>Benefits of Openness</a:t>
            </a:r>
            <a:endParaRPr lang="en-AU" b="1" dirty="0"/>
          </a:p>
        </p:txBody>
      </p:sp>
      <p:sp>
        <p:nvSpPr>
          <p:cNvPr id="3" name="Content Placeholder 2"/>
          <p:cNvSpPr>
            <a:spLocks noGrp="1"/>
          </p:cNvSpPr>
          <p:nvPr>
            <p:ph idx="1"/>
          </p:nvPr>
        </p:nvSpPr>
        <p:spPr>
          <a:xfrm>
            <a:off x="395536" y="2052925"/>
            <a:ext cx="7992888" cy="4400411"/>
          </a:xfrm>
        </p:spPr>
        <p:txBody>
          <a:bodyPr>
            <a:normAutofit/>
          </a:bodyPr>
          <a:lstStyle/>
          <a:p>
            <a:r>
              <a:rPr lang="en-AU" sz="2400" b="1" dirty="0" smtClean="0"/>
              <a:t>Increase public knowledge of the activities and structure of government and encourages participation in national decision-making.</a:t>
            </a:r>
          </a:p>
          <a:p>
            <a:endParaRPr lang="en-AU" sz="2400" b="1" dirty="0" smtClean="0"/>
          </a:p>
          <a:p>
            <a:r>
              <a:rPr lang="en-AU" sz="2400" b="1" dirty="0" smtClean="0"/>
              <a:t>Greater public understanding on how government functions and consistent access to government records reduces impropriety and corruption.</a:t>
            </a:r>
          </a:p>
          <a:p>
            <a:endParaRPr lang="en-AU" sz="2400" b="1" dirty="0" smtClean="0"/>
          </a:p>
          <a:p>
            <a:r>
              <a:rPr lang="en-AU" sz="2400" b="1" dirty="0" smtClean="0"/>
              <a:t>Records management practices improves</a:t>
            </a:r>
          </a:p>
          <a:p>
            <a:endParaRPr lang="en-AU" sz="2400" dirty="0"/>
          </a:p>
        </p:txBody>
      </p:sp>
      <p:pic>
        <p:nvPicPr>
          <p:cNvPr id="4" name="Picture 3" descr="MPj0430727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380312" y="4725144"/>
            <a:ext cx="1584176" cy="2132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251330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58541"/>
            <a:ext cx="8229600" cy="1178371"/>
          </a:xfrm>
          <a:solidFill>
            <a:srgbClr val="FFC000"/>
          </a:solidFill>
        </p:spPr>
        <p:txBody>
          <a:bodyPr>
            <a:normAutofit/>
          </a:bodyPr>
          <a:lstStyle/>
          <a:p>
            <a:pPr eaLnBrk="1" fontAlgn="auto" hangingPunct="1">
              <a:spcAft>
                <a:spcPts val="0"/>
              </a:spcAft>
              <a:defRPr/>
            </a:pPr>
            <a:r>
              <a:rPr lang="en-US" sz="3200" dirty="0" smtClean="0">
                <a:solidFill>
                  <a:schemeClr val="tx1"/>
                </a:solidFill>
              </a:rPr>
              <a:t>Department or Agency Action Plan must include the following:</a:t>
            </a:r>
            <a:r>
              <a:rPr lang="en-US" sz="3200" dirty="0" smtClean="0">
                <a:solidFill>
                  <a:schemeClr val="accent1">
                    <a:satMod val="150000"/>
                  </a:schemeClr>
                </a:solidFill>
              </a:rPr>
              <a:t>)</a:t>
            </a:r>
            <a:endParaRPr lang="en-US" sz="3200" dirty="0">
              <a:solidFill>
                <a:schemeClr val="accent1">
                  <a:satMod val="150000"/>
                </a:schemeClr>
              </a:solidFill>
            </a:endParaRPr>
          </a:p>
        </p:txBody>
      </p:sp>
      <p:sp>
        <p:nvSpPr>
          <p:cNvPr id="3" name="Content Placeholder 2"/>
          <p:cNvSpPr>
            <a:spLocks noGrp="1"/>
          </p:cNvSpPr>
          <p:nvPr>
            <p:ph idx="1"/>
          </p:nvPr>
        </p:nvSpPr>
        <p:spPr>
          <a:xfrm>
            <a:off x="179512" y="2780928"/>
            <a:ext cx="8704262" cy="3848472"/>
          </a:xfrm>
        </p:spPr>
        <p:txBody>
          <a:bodyPr rtlCol="0">
            <a:normAutofit fontScale="77500" lnSpcReduction="20000"/>
          </a:bodyPr>
          <a:lstStyle/>
          <a:p>
            <a:pPr marL="438912" indent="-320040" eaLnBrk="1" fontAlgn="auto" hangingPunct="1">
              <a:spcBef>
                <a:spcPts val="0"/>
              </a:spcBef>
              <a:spcAft>
                <a:spcPts val="0"/>
              </a:spcAft>
              <a:buFont typeface="Wingdings 2"/>
              <a:buChar char=""/>
              <a:defRPr/>
            </a:pPr>
            <a:r>
              <a:rPr lang="en-US" sz="2400" dirty="0" smtClean="0"/>
              <a:t>Draw up a structure that includes RTI team for the purpose of  the implementation of the RTI Act.</a:t>
            </a:r>
            <a:r>
              <a:rPr lang="en-AU" sz="2400" dirty="0"/>
              <a:t> </a:t>
            </a:r>
            <a:endParaRPr lang="en-AU" sz="2400" dirty="0" smtClean="0"/>
          </a:p>
          <a:p>
            <a:pPr marL="576072" indent="-457200" eaLnBrk="1" fontAlgn="auto" hangingPunct="1">
              <a:spcBef>
                <a:spcPts val="0"/>
              </a:spcBef>
              <a:spcAft>
                <a:spcPts val="0"/>
              </a:spcAft>
              <a:buFont typeface="Wingdings 2" panose="05020102010507070707" pitchFamily="18" charset="2"/>
              <a:buAutoNum type="alphaLcParenR"/>
              <a:defRPr/>
            </a:pPr>
            <a:r>
              <a:rPr lang="en-AU" sz="2400" dirty="0" smtClean="0"/>
              <a:t>This team will be responsible </a:t>
            </a:r>
            <a:r>
              <a:rPr lang="en-AU" sz="2400" dirty="0"/>
              <a:t>for taking a lead in the implementation and monitoring </a:t>
            </a:r>
            <a:r>
              <a:rPr lang="en-AU" sz="2400" dirty="0" smtClean="0"/>
              <a:t>progress </a:t>
            </a:r>
            <a:r>
              <a:rPr lang="en-AU" sz="2400" dirty="0"/>
              <a:t>across the whole </a:t>
            </a:r>
            <a:r>
              <a:rPr lang="en-AU" sz="2400" dirty="0" smtClean="0"/>
              <a:t>bureaucracy</a:t>
            </a:r>
          </a:p>
          <a:p>
            <a:pPr marL="576072" indent="-457200" eaLnBrk="1" fontAlgn="auto" hangingPunct="1">
              <a:spcBef>
                <a:spcPts val="0"/>
              </a:spcBef>
              <a:spcAft>
                <a:spcPts val="0"/>
              </a:spcAft>
              <a:buFont typeface="Wingdings 2" panose="05020102010507070707" pitchFamily="18" charset="2"/>
              <a:buAutoNum type="alphaLcParenR"/>
              <a:defRPr/>
            </a:pPr>
            <a:r>
              <a:rPr lang="en-AU" sz="2400" dirty="0" smtClean="0"/>
              <a:t>It should include an RTI Officer</a:t>
            </a:r>
          </a:p>
          <a:p>
            <a:pPr marL="576072" indent="-457200" eaLnBrk="1" fontAlgn="auto" hangingPunct="1">
              <a:spcBef>
                <a:spcPts val="0"/>
              </a:spcBef>
              <a:spcAft>
                <a:spcPts val="0"/>
              </a:spcAft>
              <a:buFont typeface="Wingdings 2" panose="05020102010507070707" pitchFamily="18" charset="2"/>
              <a:buAutoNum type="alphaLcParenR"/>
              <a:defRPr/>
            </a:pPr>
            <a:r>
              <a:rPr lang="en-AU" sz="2400" dirty="0" smtClean="0"/>
              <a:t>Draw up an agency policy on RTI and procedure</a:t>
            </a:r>
            <a:endParaRPr lang="en-US" sz="2400" dirty="0" smtClean="0"/>
          </a:p>
          <a:p>
            <a:pPr marL="438912" indent="-320040" eaLnBrk="1" fontAlgn="auto" hangingPunct="1">
              <a:spcBef>
                <a:spcPts val="0"/>
              </a:spcBef>
              <a:spcAft>
                <a:spcPts val="0"/>
              </a:spcAft>
              <a:buFont typeface="Wingdings 2"/>
              <a:buChar char=""/>
              <a:defRPr/>
            </a:pPr>
            <a:endParaRPr lang="en-US" sz="2400" dirty="0" smtClean="0"/>
          </a:p>
          <a:p>
            <a:pPr marL="438912" indent="-320040" eaLnBrk="1" fontAlgn="auto" hangingPunct="1">
              <a:spcBef>
                <a:spcPts val="0"/>
              </a:spcBef>
              <a:spcAft>
                <a:spcPts val="0"/>
              </a:spcAft>
              <a:buFont typeface="Wingdings 2"/>
              <a:buChar char=""/>
              <a:defRPr/>
            </a:pPr>
            <a:r>
              <a:rPr lang="en-US" sz="2400" dirty="0" smtClean="0"/>
              <a:t>Development </a:t>
            </a:r>
            <a:r>
              <a:rPr lang="en-US" sz="2400" dirty="0"/>
              <a:t>of start-up RTI budgets in anticipation of next budget </a:t>
            </a:r>
            <a:r>
              <a:rPr lang="en-US" sz="2400" dirty="0" smtClean="0"/>
              <a:t>period (2018)</a:t>
            </a:r>
            <a:endParaRPr lang="en-US" sz="2400" dirty="0"/>
          </a:p>
          <a:p>
            <a:pPr marL="0" indent="0" eaLnBrk="1" fontAlgn="auto" hangingPunct="1">
              <a:spcBef>
                <a:spcPts val="0"/>
              </a:spcBef>
              <a:spcAft>
                <a:spcPts val="0"/>
              </a:spcAft>
              <a:buFont typeface="Wingdings" pitchFamily="2" charset="2"/>
              <a:buNone/>
              <a:defRPr/>
            </a:pPr>
            <a:endParaRPr lang="en-US" sz="2400" dirty="0"/>
          </a:p>
          <a:p>
            <a:pPr marL="438912" indent="-320040" eaLnBrk="1" fontAlgn="auto" hangingPunct="1">
              <a:spcBef>
                <a:spcPts val="0"/>
              </a:spcBef>
              <a:spcAft>
                <a:spcPts val="0"/>
              </a:spcAft>
              <a:buFont typeface="Wingdings 2"/>
              <a:buChar char=""/>
              <a:defRPr/>
            </a:pPr>
            <a:r>
              <a:rPr lang="en-US" sz="2400" dirty="0" smtClean="0"/>
              <a:t> </a:t>
            </a:r>
            <a:r>
              <a:rPr lang="en-US" sz="2400" dirty="0"/>
              <a:t>Commence or improve proactive disclosure activities</a:t>
            </a:r>
          </a:p>
          <a:p>
            <a:pPr marL="0" indent="0" eaLnBrk="1" fontAlgn="auto" hangingPunct="1">
              <a:spcBef>
                <a:spcPts val="0"/>
              </a:spcBef>
              <a:spcAft>
                <a:spcPts val="0"/>
              </a:spcAft>
              <a:buFont typeface="Wingdings" pitchFamily="2" charset="2"/>
              <a:buNone/>
              <a:defRPr/>
            </a:pPr>
            <a:endParaRPr lang="en-US" sz="2400" dirty="0"/>
          </a:p>
          <a:p>
            <a:pPr marL="438912" indent="-320040" eaLnBrk="1" fontAlgn="auto" hangingPunct="1">
              <a:spcBef>
                <a:spcPts val="0"/>
              </a:spcBef>
              <a:spcAft>
                <a:spcPts val="0"/>
              </a:spcAft>
              <a:buFont typeface="Wingdings 2"/>
              <a:buChar char=""/>
              <a:defRPr/>
            </a:pPr>
            <a:r>
              <a:rPr lang="en-US" sz="2400" dirty="0" smtClean="0"/>
              <a:t> </a:t>
            </a:r>
            <a:r>
              <a:rPr lang="en-US" sz="2400" dirty="0"/>
              <a:t>Commence or improve records surveys, and records and information management activities and techniques in accordance with established records management protocols.</a:t>
            </a:r>
          </a:p>
          <a:p>
            <a:pPr marL="438912" indent="-320040" eaLnBrk="1" fontAlgn="auto" hangingPunct="1">
              <a:spcBef>
                <a:spcPts val="0"/>
              </a:spcBef>
              <a:spcAft>
                <a:spcPts val="0"/>
              </a:spcAft>
              <a:buFont typeface="Wingdings 2"/>
              <a:buChar char=""/>
              <a:defRPr/>
            </a:pPr>
            <a:endParaRPr lang="en-US" dirty="0"/>
          </a:p>
        </p:txBody>
      </p:sp>
    </p:spTree>
    <p:extLst>
      <p:ext uri="{BB962C8B-B14F-4D97-AF65-F5344CB8AC3E}">
        <p14:creationId xmlns:p14="http://schemas.microsoft.com/office/powerpoint/2010/main" val="261543484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457200" y="582613"/>
            <a:ext cx="6347048" cy="865187"/>
          </a:xfrm>
          <a:solidFill>
            <a:schemeClr val="tx2">
              <a:lumMod val="50000"/>
            </a:schemeClr>
          </a:solidFill>
        </p:spPr>
        <p:txBody>
          <a:bodyPr/>
          <a:lstStyle/>
          <a:p>
            <a:pPr eaLnBrk="1" fontAlgn="auto" hangingPunct="1">
              <a:spcAft>
                <a:spcPts val="0"/>
              </a:spcAft>
              <a:defRPr/>
            </a:pPr>
            <a:r>
              <a:rPr lang="en-US" altLang="en-US" dirty="0" smtClean="0">
                <a:solidFill>
                  <a:schemeClr val="accent1">
                    <a:satMod val="150000"/>
                  </a:schemeClr>
                </a:solidFill>
              </a:rPr>
              <a:t>Public Authority costs</a:t>
            </a:r>
            <a:endParaRPr lang="en-GB" altLang="en-US" dirty="0" smtClean="0">
              <a:solidFill>
                <a:schemeClr val="accent1">
                  <a:satMod val="150000"/>
                </a:schemeClr>
              </a:solidFill>
            </a:endParaRPr>
          </a:p>
        </p:txBody>
      </p:sp>
      <p:sp>
        <p:nvSpPr>
          <p:cNvPr id="29699" name="Rectangle 3"/>
          <p:cNvSpPr>
            <a:spLocks noGrp="1" noChangeArrowheads="1"/>
          </p:cNvSpPr>
          <p:nvPr>
            <p:ph idx="1"/>
          </p:nvPr>
        </p:nvSpPr>
        <p:spPr>
          <a:xfrm>
            <a:off x="457200" y="1447800"/>
            <a:ext cx="8229600" cy="5410200"/>
          </a:xfrm>
        </p:spPr>
        <p:txBody>
          <a:bodyPr/>
          <a:lstStyle/>
          <a:p>
            <a:pPr eaLnBrk="1" hangingPunct="1"/>
            <a:r>
              <a:rPr lang="en-US" altLang="en-US" dirty="0" smtClean="0"/>
              <a:t>Staffing</a:t>
            </a:r>
          </a:p>
          <a:p>
            <a:pPr lvl="1" eaLnBrk="1" hangingPunct="1"/>
            <a:r>
              <a:rPr lang="en-US" altLang="en-US" dirty="0" smtClean="0"/>
              <a:t>Appoint an Information Officer/Manager</a:t>
            </a:r>
          </a:p>
          <a:p>
            <a:pPr lvl="2" eaLnBrk="1" hangingPunct="1"/>
            <a:r>
              <a:rPr lang="en-US" altLang="en-US" dirty="0" smtClean="0"/>
              <a:t>as early as possible</a:t>
            </a:r>
          </a:p>
          <a:p>
            <a:pPr lvl="2" eaLnBrk="1" hangingPunct="1"/>
            <a:r>
              <a:rPr lang="en-US" altLang="en-US" dirty="0" smtClean="0"/>
              <a:t>encouraged to appoint current staff</a:t>
            </a:r>
          </a:p>
          <a:p>
            <a:pPr lvl="1" eaLnBrk="1" hangingPunct="1"/>
            <a:endParaRPr lang="en-US" altLang="en-US" dirty="0" smtClean="0"/>
          </a:p>
          <a:p>
            <a:pPr eaLnBrk="1" hangingPunct="1"/>
            <a:r>
              <a:rPr lang="en-US" altLang="en-US" dirty="0" smtClean="0"/>
              <a:t>Records survey &amp; file plan</a:t>
            </a:r>
          </a:p>
          <a:p>
            <a:pPr lvl="1" eaLnBrk="1" hangingPunct="1"/>
            <a:r>
              <a:rPr lang="en-US" altLang="en-US" sz="2400" dirty="0" smtClean="0"/>
              <a:t>Critical to identify Records Officers to do these tasks</a:t>
            </a:r>
          </a:p>
          <a:p>
            <a:pPr eaLnBrk="1" hangingPunct="1"/>
            <a:r>
              <a:rPr lang="en-US" altLang="en-US" dirty="0" smtClean="0"/>
              <a:t>Planning for equipment purchases</a:t>
            </a:r>
          </a:p>
          <a:p>
            <a:pPr lvl="1" eaLnBrk="1" hangingPunct="1"/>
            <a:r>
              <a:rPr lang="en-US" altLang="en-US" sz="2400" dirty="0" smtClean="0"/>
              <a:t>Office furniture, photocopiers, scanners etc.</a:t>
            </a:r>
            <a:r>
              <a:rPr lang="en-US" altLang="en-US" dirty="0" smtClean="0"/>
              <a:t> </a:t>
            </a:r>
            <a:endParaRPr lang="en-GB" altLang="en-US" dirty="0" smtClean="0"/>
          </a:p>
        </p:txBody>
      </p:sp>
    </p:spTree>
    <p:extLst>
      <p:ext uri="{BB962C8B-B14F-4D97-AF65-F5344CB8AC3E}">
        <p14:creationId xmlns:p14="http://schemas.microsoft.com/office/powerpoint/2010/main" val="284441146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solidFill>
            <a:srgbClr val="C00000"/>
          </a:solidFill>
        </p:spPr>
        <p:txBody>
          <a:bodyPr>
            <a:normAutofit fontScale="90000"/>
          </a:bodyPr>
          <a:lstStyle/>
          <a:p>
            <a:pPr eaLnBrk="1" fontAlgn="auto" hangingPunct="1">
              <a:spcAft>
                <a:spcPts val="0"/>
              </a:spcAft>
              <a:defRPr/>
            </a:pPr>
            <a:r>
              <a:rPr lang="en-US" altLang="en-US" dirty="0" smtClean="0">
                <a:solidFill>
                  <a:schemeClr val="accent1">
                    <a:satMod val="150000"/>
                  </a:schemeClr>
                </a:solidFill>
              </a:rPr>
              <a:t>Communications and public participation strategy</a:t>
            </a:r>
          </a:p>
        </p:txBody>
      </p:sp>
      <p:sp>
        <p:nvSpPr>
          <p:cNvPr id="30723" name="Rectangle 3"/>
          <p:cNvSpPr>
            <a:spLocks noGrp="1" noChangeArrowheads="1"/>
          </p:cNvSpPr>
          <p:nvPr>
            <p:ph idx="1"/>
          </p:nvPr>
        </p:nvSpPr>
        <p:spPr>
          <a:xfrm>
            <a:off x="460270" y="2492896"/>
            <a:ext cx="7923213" cy="2008071"/>
          </a:xfrm>
        </p:spPr>
        <p:txBody>
          <a:bodyPr/>
          <a:lstStyle/>
          <a:p>
            <a:pPr eaLnBrk="1" hangingPunct="1"/>
            <a:r>
              <a:rPr lang="en-US" altLang="en-US" dirty="0" smtClean="0"/>
              <a:t>We need to engage and encourage civil servants in the process of implementation (agents of change)</a:t>
            </a:r>
          </a:p>
          <a:p>
            <a:pPr eaLnBrk="1" hangingPunct="1"/>
            <a:r>
              <a:rPr lang="en-US" altLang="en-US" dirty="0" smtClean="0"/>
              <a:t>A process of culture change will be needed</a:t>
            </a:r>
          </a:p>
          <a:p>
            <a:pPr eaLnBrk="1" hangingPunct="1"/>
            <a:r>
              <a:rPr lang="en-US" altLang="en-US" dirty="0" smtClean="0"/>
              <a:t>Public participation is needed in implementation to ensure buy-in and use of the law</a:t>
            </a:r>
          </a:p>
        </p:txBody>
      </p:sp>
      <p:pic>
        <p:nvPicPr>
          <p:cNvPr id="30724" name="Picture 4" descr="MCj04339340000[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687602" y="4293096"/>
            <a:ext cx="1704975"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09255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97842" y="188640"/>
            <a:ext cx="8143264" cy="792088"/>
          </a:xfrm>
          <a:solidFill>
            <a:srgbClr val="9B6825"/>
          </a:solidFill>
        </p:spPr>
        <p:txBody>
          <a:bodyPr>
            <a:normAutofit/>
          </a:bodyPr>
          <a:lstStyle/>
          <a:p>
            <a:pPr eaLnBrk="1" fontAlgn="auto" hangingPunct="1">
              <a:spcAft>
                <a:spcPts val="0"/>
              </a:spcAft>
              <a:defRPr/>
            </a:pPr>
            <a:r>
              <a:rPr lang="en-US" altLang="en-US" sz="3600" dirty="0" smtClean="0">
                <a:solidFill>
                  <a:schemeClr val="accent1">
                    <a:satMod val="150000"/>
                  </a:schemeClr>
                </a:solidFill>
              </a:rPr>
              <a:t>Pro-active Disclosure of Information</a:t>
            </a:r>
          </a:p>
        </p:txBody>
      </p:sp>
      <p:sp>
        <p:nvSpPr>
          <p:cNvPr id="31747" name="Rectangle 3"/>
          <p:cNvSpPr>
            <a:spLocks noGrp="1" noChangeArrowheads="1"/>
          </p:cNvSpPr>
          <p:nvPr>
            <p:ph idx="1"/>
          </p:nvPr>
        </p:nvSpPr>
        <p:spPr>
          <a:xfrm>
            <a:off x="297842" y="1124744"/>
            <a:ext cx="8738654" cy="4555521"/>
          </a:xfrm>
        </p:spPr>
        <p:txBody>
          <a:bodyPr>
            <a:normAutofit lnSpcReduction="10000"/>
          </a:bodyPr>
          <a:lstStyle/>
          <a:p>
            <a:pPr eaLnBrk="1" hangingPunct="1"/>
            <a:r>
              <a:rPr lang="en-US" altLang="en-US" sz="2600" dirty="0" smtClean="0"/>
              <a:t>Start now on pro-active Publication  (Sec 6 &amp; 7)</a:t>
            </a:r>
            <a:br>
              <a:rPr lang="en-US" altLang="en-US" sz="2600" dirty="0" smtClean="0"/>
            </a:br>
            <a:endParaRPr lang="en-US" altLang="en-US" sz="2600" dirty="0" smtClean="0"/>
          </a:p>
          <a:p>
            <a:pPr eaLnBrk="1" hangingPunct="1"/>
            <a:r>
              <a:rPr lang="en-US" altLang="en-US" sz="2600" dirty="0" smtClean="0"/>
              <a:t>A genuinely open and active information policy: </a:t>
            </a:r>
          </a:p>
          <a:p>
            <a:pPr lvl="1" eaLnBrk="1" hangingPunct="1"/>
            <a:r>
              <a:rPr lang="en-US" altLang="en-US" sz="2600" dirty="0" smtClean="0"/>
              <a:t>does not just sit back and wait for requests for information to come in, but looks actively at how people can be offered information</a:t>
            </a:r>
          </a:p>
          <a:p>
            <a:pPr eaLnBrk="1" hangingPunct="1">
              <a:buFont typeface="Wingdings" panose="05000000000000000000" pitchFamily="2" charset="2"/>
              <a:buNone/>
            </a:pPr>
            <a:endParaRPr lang="en-US" altLang="en-US" sz="2600" dirty="0" smtClean="0"/>
          </a:p>
          <a:p>
            <a:pPr eaLnBrk="1" hangingPunct="1"/>
            <a:r>
              <a:rPr lang="en-US" altLang="en-US" sz="2600" dirty="0" smtClean="0">
                <a:latin typeface="ATQuaySans-Book" charset="0"/>
              </a:rPr>
              <a:t>This could include altering the format of written work (minutes, submissions, reports etc.) in order to facilitate the pro-active disclosure of information as a matter of course.</a:t>
            </a:r>
          </a:p>
          <a:p>
            <a:pPr eaLnBrk="1" hangingPunct="1">
              <a:buFont typeface="Wingdings" panose="05000000000000000000" pitchFamily="2" charset="2"/>
              <a:buNone/>
            </a:pPr>
            <a:endParaRPr lang="en-US" altLang="en-US" sz="2800" dirty="0" smtClean="0"/>
          </a:p>
        </p:txBody>
      </p:sp>
      <p:pic>
        <p:nvPicPr>
          <p:cNvPr id="31748" name="Picture 5" descr="MMj02363740000[1]"/>
          <p:cNvPicPr>
            <a:picLocks noChangeAspect="1" noChangeArrowheads="1" noCrop="1"/>
          </p:cNvPicPr>
          <p:nvPr/>
        </p:nvPicPr>
        <p:blipFill>
          <a:blip r:embed="rId2">
            <a:extLst>
              <a:ext uri="{28A0092B-C50C-407E-A947-70E740481C1C}">
                <a14:useLocalDpi xmlns:a14="http://schemas.microsoft.com/office/drawing/2010/main"/>
              </a:ext>
            </a:extLst>
          </a:blip>
          <a:srcRect/>
          <a:stretch>
            <a:fillRect/>
          </a:stretch>
        </p:blipFill>
        <p:spPr bwMode="auto">
          <a:xfrm>
            <a:off x="8077200" y="5517232"/>
            <a:ext cx="1066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806330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84710" y="452718"/>
            <a:ext cx="2935162" cy="1032066"/>
          </a:xfrm>
          <a:solidFill>
            <a:srgbClr val="C00000"/>
          </a:solidFill>
        </p:spPr>
        <p:txBody>
          <a:bodyPr/>
          <a:lstStyle/>
          <a:p>
            <a:pPr eaLnBrk="1" fontAlgn="auto" hangingPunct="1">
              <a:spcAft>
                <a:spcPts val="0"/>
              </a:spcAft>
              <a:defRPr/>
            </a:pPr>
            <a:r>
              <a:rPr lang="en-US" altLang="en-US" dirty="0" smtClean="0">
                <a:solidFill>
                  <a:schemeClr val="accent1">
                    <a:satMod val="150000"/>
                  </a:schemeClr>
                </a:solidFill>
              </a:rPr>
              <a:t>IT strategy</a:t>
            </a:r>
          </a:p>
        </p:txBody>
      </p:sp>
      <p:sp>
        <p:nvSpPr>
          <p:cNvPr id="32771" name="Rectangle 3"/>
          <p:cNvSpPr>
            <a:spLocks noGrp="1" noChangeArrowheads="1"/>
          </p:cNvSpPr>
          <p:nvPr>
            <p:ph idx="1"/>
          </p:nvPr>
        </p:nvSpPr>
        <p:spPr>
          <a:xfrm>
            <a:off x="251520" y="1853248"/>
            <a:ext cx="8458200" cy="3024336"/>
          </a:xfrm>
        </p:spPr>
        <p:txBody>
          <a:bodyPr/>
          <a:lstStyle/>
          <a:p>
            <a:pPr eaLnBrk="1" hangingPunct="1"/>
            <a:r>
              <a:rPr lang="en-US" altLang="en-US" dirty="0" smtClean="0"/>
              <a:t>Web Content writer to ensure standard content on </a:t>
            </a:r>
            <a:r>
              <a:rPr lang="en-US" altLang="en-US" dirty="0" smtClean="0">
                <a:hlinkClick r:id="rId2"/>
              </a:rPr>
              <a:t>www.gov.vu</a:t>
            </a:r>
            <a:r>
              <a:rPr lang="en-US" altLang="en-US" dirty="0" smtClean="0"/>
              <a:t> website for each public authority</a:t>
            </a:r>
          </a:p>
          <a:p>
            <a:pPr eaLnBrk="1" hangingPunct="1"/>
            <a:r>
              <a:rPr lang="en-US" altLang="en-US" dirty="0" smtClean="0"/>
              <a:t>Provision of RTI e-mail addresses for all public authorities</a:t>
            </a:r>
          </a:p>
          <a:p>
            <a:pPr eaLnBrk="1" hangingPunct="1"/>
            <a:r>
              <a:rPr lang="en-US" altLang="en-US" dirty="0" smtClean="0"/>
              <a:t>Upgrade of RTI website to provide information for the public and practitioners</a:t>
            </a:r>
            <a:br>
              <a:rPr lang="en-US" altLang="en-US" dirty="0" smtClean="0"/>
            </a:br>
            <a:r>
              <a:rPr lang="en-US" altLang="en-US" dirty="0" smtClean="0">
                <a:hlinkClick r:id="rId3"/>
              </a:rPr>
              <a:t>www.rti.gov.vu</a:t>
            </a:r>
            <a:endParaRPr lang="en-US" altLang="en-US" dirty="0" smtClean="0"/>
          </a:p>
          <a:p>
            <a:pPr eaLnBrk="1" hangingPunct="1"/>
            <a:r>
              <a:rPr lang="en-US" altLang="en-US" dirty="0" smtClean="0"/>
              <a:t>The Web Accessibility Guideline</a:t>
            </a:r>
          </a:p>
        </p:txBody>
      </p:sp>
    </p:spTree>
    <p:extLst>
      <p:ext uri="{BB962C8B-B14F-4D97-AF65-F5344CB8AC3E}">
        <p14:creationId xmlns:p14="http://schemas.microsoft.com/office/powerpoint/2010/main" val="110483209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77970" y="476672"/>
            <a:ext cx="6477000" cy="1139825"/>
          </a:xfrm>
          <a:solidFill>
            <a:srgbClr val="9B6825"/>
          </a:solidFill>
        </p:spPr>
        <p:txBody>
          <a:bodyPr/>
          <a:lstStyle/>
          <a:p>
            <a:pPr eaLnBrk="1" fontAlgn="auto" hangingPunct="1">
              <a:spcAft>
                <a:spcPts val="0"/>
              </a:spcAft>
              <a:defRPr/>
            </a:pPr>
            <a:r>
              <a:rPr lang="en-US" altLang="en-US" dirty="0" smtClean="0">
                <a:solidFill>
                  <a:schemeClr val="accent1">
                    <a:satMod val="150000"/>
                  </a:schemeClr>
                </a:solidFill>
              </a:rPr>
              <a:t>Set defined Timelines</a:t>
            </a:r>
          </a:p>
        </p:txBody>
      </p:sp>
      <p:sp>
        <p:nvSpPr>
          <p:cNvPr id="33795" name="Rectangle 3"/>
          <p:cNvSpPr>
            <a:spLocks noGrp="1" noChangeArrowheads="1"/>
          </p:cNvSpPr>
          <p:nvPr>
            <p:ph idx="1"/>
          </p:nvPr>
        </p:nvSpPr>
        <p:spPr>
          <a:xfrm>
            <a:off x="464893" y="1700808"/>
            <a:ext cx="7239000" cy="3888432"/>
          </a:xfrm>
        </p:spPr>
        <p:txBody>
          <a:bodyPr>
            <a:normAutofit/>
          </a:bodyPr>
          <a:lstStyle/>
          <a:p>
            <a:pPr eaLnBrk="1" hangingPunct="1">
              <a:lnSpc>
                <a:spcPct val="90000"/>
              </a:lnSpc>
            </a:pPr>
            <a:r>
              <a:rPr lang="en-US" altLang="en-US" dirty="0" smtClean="0"/>
              <a:t>All Public Authorities need to make full use of time till date of commencement under Ministerial Order.</a:t>
            </a:r>
          </a:p>
          <a:p>
            <a:pPr eaLnBrk="1" hangingPunct="1">
              <a:lnSpc>
                <a:spcPct val="90000"/>
              </a:lnSpc>
              <a:buFont typeface="Wingdings" panose="05000000000000000000" pitchFamily="2" charset="2"/>
              <a:buNone/>
            </a:pPr>
            <a:endParaRPr lang="en-US" altLang="en-US" dirty="0" smtClean="0"/>
          </a:p>
          <a:p>
            <a:pPr eaLnBrk="1" hangingPunct="1">
              <a:lnSpc>
                <a:spcPct val="90000"/>
              </a:lnSpc>
            </a:pPr>
            <a:r>
              <a:rPr lang="en-US" altLang="en-US" dirty="0" smtClean="0"/>
              <a:t>The timetable - change in culture - legal rights are delivered in practice.</a:t>
            </a:r>
          </a:p>
          <a:p>
            <a:pPr eaLnBrk="1" hangingPunct="1">
              <a:lnSpc>
                <a:spcPct val="90000"/>
              </a:lnSpc>
              <a:buFont typeface="Wingdings" panose="05000000000000000000" pitchFamily="2" charset="2"/>
              <a:buNone/>
            </a:pPr>
            <a:endParaRPr lang="en-US" altLang="en-US" dirty="0" smtClean="0"/>
          </a:p>
          <a:p>
            <a:pPr eaLnBrk="1" hangingPunct="1">
              <a:lnSpc>
                <a:spcPct val="90000"/>
              </a:lnSpc>
            </a:pPr>
            <a:r>
              <a:rPr lang="en-US" altLang="en-US" dirty="0" smtClean="0"/>
              <a:t>Public Authorities will have to put structures in place in order to plan for implementation of the Act in the short term and to ensure compliance with the Act in the longer term</a:t>
            </a:r>
          </a:p>
          <a:p>
            <a:pPr eaLnBrk="1" hangingPunct="1">
              <a:lnSpc>
                <a:spcPct val="90000"/>
              </a:lnSpc>
            </a:pPr>
            <a:endParaRPr lang="en-US" altLang="en-US" dirty="0" smtClean="0"/>
          </a:p>
        </p:txBody>
      </p:sp>
      <p:pic>
        <p:nvPicPr>
          <p:cNvPr id="33796" name="Picture 4" descr="MCj04326350000[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239000" y="30480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350841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304800" y="152400"/>
            <a:ext cx="8229600" cy="1139825"/>
          </a:xfrm>
        </p:spPr>
        <p:txBody>
          <a:bodyPr/>
          <a:lstStyle/>
          <a:p>
            <a:pPr eaLnBrk="1" fontAlgn="auto" hangingPunct="1">
              <a:spcAft>
                <a:spcPts val="0"/>
              </a:spcAft>
              <a:defRPr/>
            </a:pPr>
            <a:r>
              <a:rPr lang="en-US" altLang="en-US" u="sng" dirty="0" smtClean="0">
                <a:solidFill>
                  <a:schemeClr val="accent1">
                    <a:satMod val="150000"/>
                  </a:schemeClr>
                </a:solidFill>
              </a:rPr>
              <a:t>Baseline Assessment</a:t>
            </a:r>
            <a:endParaRPr lang="en-GB" altLang="en-US" u="sng" dirty="0" smtClean="0">
              <a:solidFill>
                <a:schemeClr val="accent1">
                  <a:satMod val="150000"/>
                </a:schemeClr>
              </a:solidFill>
            </a:endParaRPr>
          </a:p>
        </p:txBody>
      </p:sp>
      <p:sp>
        <p:nvSpPr>
          <p:cNvPr id="197635" name="Rectangle 3"/>
          <p:cNvSpPr>
            <a:spLocks noGrp="1" noChangeArrowheads="1"/>
          </p:cNvSpPr>
          <p:nvPr>
            <p:ph idx="1"/>
          </p:nvPr>
        </p:nvSpPr>
        <p:spPr>
          <a:xfrm>
            <a:off x="395536" y="1556792"/>
            <a:ext cx="8534400" cy="4529336"/>
          </a:xfrm>
        </p:spPr>
        <p:txBody>
          <a:bodyPr>
            <a:normAutofit fontScale="85000" lnSpcReduction="20000"/>
          </a:bodyPr>
          <a:lstStyle/>
          <a:p>
            <a:pPr eaLnBrk="1" hangingPunct="1">
              <a:lnSpc>
                <a:spcPct val="80000"/>
              </a:lnSpc>
              <a:buFontTx/>
              <a:buChar char="-"/>
            </a:pPr>
            <a:r>
              <a:rPr lang="en-US" altLang="en-US" sz="2000" i="1" dirty="0" smtClean="0"/>
              <a:t>Designed as a basis for Public Authority Action Plans</a:t>
            </a:r>
          </a:p>
          <a:p>
            <a:pPr eaLnBrk="1" hangingPunct="1">
              <a:lnSpc>
                <a:spcPct val="80000"/>
              </a:lnSpc>
              <a:buFontTx/>
              <a:buChar char="-"/>
            </a:pPr>
            <a:r>
              <a:rPr lang="en-US" altLang="en-US" sz="2000" i="1" dirty="0" smtClean="0"/>
              <a:t>Responses need to cover the entire organisation</a:t>
            </a:r>
          </a:p>
          <a:p>
            <a:pPr eaLnBrk="1" hangingPunct="1">
              <a:lnSpc>
                <a:spcPct val="80000"/>
              </a:lnSpc>
              <a:buFontTx/>
              <a:buChar char="-"/>
            </a:pPr>
            <a:r>
              <a:rPr lang="en-US" altLang="en-US" sz="2000" i="1" dirty="0" smtClean="0"/>
              <a:t>Best completed involving your Information Manager designate.  May need specialist input (e.g. IT support staff) </a:t>
            </a:r>
          </a:p>
          <a:p>
            <a:pPr eaLnBrk="1" hangingPunct="1">
              <a:lnSpc>
                <a:spcPct val="80000"/>
              </a:lnSpc>
              <a:buFontTx/>
              <a:buChar char="-"/>
            </a:pPr>
            <a:r>
              <a:rPr lang="en-US" altLang="en-US" sz="2000" i="1" dirty="0" smtClean="0"/>
              <a:t>Needs to be returned to RTI unit by  February (24 Feb17)</a:t>
            </a:r>
            <a:br>
              <a:rPr lang="en-US" altLang="en-US" sz="2000" i="1" dirty="0" smtClean="0"/>
            </a:br>
            <a:r>
              <a:rPr lang="en-US" altLang="en-US" sz="700" dirty="0" smtClean="0"/>
              <a:t/>
            </a:r>
            <a:br>
              <a:rPr lang="en-US" altLang="en-US" sz="700" dirty="0" smtClean="0"/>
            </a:br>
            <a:endParaRPr lang="en-US" altLang="en-US" sz="700" dirty="0" smtClean="0"/>
          </a:p>
          <a:p>
            <a:pPr eaLnBrk="1" hangingPunct="1">
              <a:lnSpc>
                <a:spcPct val="80000"/>
              </a:lnSpc>
              <a:buFontTx/>
              <a:buNone/>
            </a:pPr>
            <a:r>
              <a:rPr lang="en-US" altLang="en-US" sz="2000" b="1" u="sng" dirty="0" smtClean="0"/>
              <a:t>SECTIONS</a:t>
            </a:r>
          </a:p>
          <a:p>
            <a:pPr eaLnBrk="1" hangingPunct="1"/>
            <a:r>
              <a:rPr lang="en-US" altLang="en-US" sz="2400" dirty="0" smtClean="0"/>
              <a:t>Q1		General Information</a:t>
            </a:r>
          </a:p>
          <a:p>
            <a:pPr eaLnBrk="1" hangingPunct="1"/>
            <a:r>
              <a:rPr lang="en-US" altLang="en-US" sz="2400" dirty="0" smtClean="0"/>
              <a:t>Q2		RTI Awareness</a:t>
            </a:r>
          </a:p>
          <a:p>
            <a:pPr eaLnBrk="1" hangingPunct="1"/>
            <a:r>
              <a:rPr lang="en-US" altLang="en-US" sz="2400" dirty="0" smtClean="0"/>
              <a:t>Q3		Records Management</a:t>
            </a:r>
          </a:p>
          <a:p>
            <a:pPr eaLnBrk="1" hangingPunct="1"/>
            <a:r>
              <a:rPr lang="en-US" altLang="en-US" sz="2400" dirty="0" smtClean="0"/>
              <a:t>Q4		Staff resources</a:t>
            </a:r>
          </a:p>
          <a:p>
            <a:pPr eaLnBrk="1" hangingPunct="1"/>
            <a:r>
              <a:rPr lang="en-US" altLang="en-US" sz="2400" dirty="0" smtClean="0"/>
              <a:t>Q5		Provision of information &amp; proactive publication</a:t>
            </a:r>
          </a:p>
          <a:p>
            <a:pPr eaLnBrk="1" hangingPunct="1"/>
            <a:r>
              <a:rPr lang="en-US" altLang="en-US" sz="2400" dirty="0" smtClean="0"/>
              <a:t>Q6		Identifying special RTI requirements</a:t>
            </a:r>
          </a:p>
          <a:p>
            <a:pPr eaLnBrk="1" hangingPunct="1"/>
            <a:r>
              <a:rPr lang="en-US" altLang="en-US" sz="2400" dirty="0" smtClean="0"/>
              <a:t>Q7		IT readiness</a:t>
            </a:r>
            <a:endParaRPr lang="en-GB" altLang="en-US" sz="2400" dirty="0" smtClean="0"/>
          </a:p>
        </p:txBody>
      </p:sp>
    </p:spTree>
    <p:extLst>
      <p:ext uri="{BB962C8B-B14F-4D97-AF65-F5344CB8AC3E}">
        <p14:creationId xmlns:p14="http://schemas.microsoft.com/office/powerpoint/2010/main" val="17488242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97634"/>
                                        </p:tgtEl>
                                        <p:attrNameLst>
                                          <p:attrName>style.visibility</p:attrName>
                                        </p:attrNameLst>
                                      </p:cBhvr>
                                      <p:to>
                                        <p:strVal val="visible"/>
                                      </p:to>
                                    </p:set>
                                    <p:animEffect transition="in" filter="fade">
                                      <p:cBhvr>
                                        <p:cTn id="7" dur="2000"/>
                                        <p:tgtEl>
                                          <p:spTgt spid="1976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7635">
                                            <p:txEl>
                                              <p:pRg st="0" end="0"/>
                                            </p:txEl>
                                          </p:spTgt>
                                        </p:tgtEl>
                                        <p:attrNameLst>
                                          <p:attrName>style.visibility</p:attrName>
                                        </p:attrNameLst>
                                      </p:cBhvr>
                                      <p:to>
                                        <p:strVal val="visible"/>
                                      </p:to>
                                    </p:set>
                                    <p:animEffect transition="in" filter="fade">
                                      <p:cBhvr>
                                        <p:cTn id="12" dur="2000"/>
                                        <p:tgtEl>
                                          <p:spTgt spid="1976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7635">
                                            <p:txEl>
                                              <p:pRg st="1" end="1"/>
                                            </p:txEl>
                                          </p:spTgt>
                                        </p:tgtEl>
                                        <p:attrNameLst>
                                          <p:attrName>style.visibility</p:attrName>
                                        </p:attrNameLst>
                                      </p:cBhvr>
                                      <p:to>
                                        <p:strVal val="visible"/>
                                      </p:to>
                                    </p:set>
                                    <p:animEffect transition="in" filter="fade">
                                      <p:cBhvr>
                                        <p:cTn id="17" dur="2000"/>
                                        <p:tgtEl>
                                          <p:spTgt spid="1976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7635">
                                            <p:txEl>
                                              <p:pRg st="2" end="2"/>
                                            </p:txEl>
                                          </p:spTgt>
                                        </p:tgtEl>
                                        <p:attrNameLst>
                                          <p:attrName>style.visibility</p:attrName>
                                        </p:attrNameLst>
                                      </p:cBhvr>
                                      <p:to>
                                        <p:strVal val="visible"/>
                                      </p:to>
                                    </p:set>
                                    <p:animEffect transition="in" filter="fade">
                                      <p:cBhvr>
                                        <p:cTn id="22" dur="2000"/>
                                        <p:tgtEl>
                                          <p:spTgt spid="19763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7635">
                                            <p:txEl>
                                              <p:pRg st="3" end="3"/>
                                            </p:txEl>
                                          </p:spTgt>
                                        </p:tgtEl>
                                        <p:attrNameLst>
                                          <p:attrName>style.visibility</p:attrName>
                                        </p:attrNameLst>
                                      </p:cBhvr>
                                      <p:to>
                                        <p:strVal val="visible"/>
                                      </p:to>
                                    </p:set>
                                    <p:animEffect transition="in" filter="fade">
                                      <p:cBhvr>
                                        <p:cTn id="27" dur="2000"/>
                                        <p:tgtEl>
                                          <p:spTgt spid="19763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7635">
                                            <p:txEl>
                                              <p:pRg st="4" end="4"/>
                                            </p:txEl>
                                          </p:spTgt>
                                        </p:tgtEl>
                                        <p:attrNameLst>
                                          <p:attrName>style.visibility</p:attrName>
                                        </p:attrNameLst>
                                      </p:cBhvr>
                                      <p:to>
                                        <p:strVal val="visible"/>
                                      </p:to>
                                    </p:set>
                                    <p:animEffect transition="in" filter="fade">
                                      <p:cBhvr>
                                        <p:cTn id="32" dur="2000"/>
                                        <p:tgtEl>
                                          <p:spTgt spid="19763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7635">
                                            <p:txEl>
                                              <p:pRg st="5" end="5"/>
                                            </p:txEl>
                                          </p:spTgt>
                                        </p:tgtEl>
                                        <p:attrNameLst>
                                          <p:attrName>style.visibility</p:attrName>
                                        </p:attrNameLst>
                                      </p:cBhvr>
                                      <p:to>
                                        <p:strVal val="visible"/>
                                      </p:to>
                                    </p:set>
                                    <p:animEffect transition="in" filter="fade">
                                      <p:cBhvr>
                                        <p:cTn id="37" dur="2000"/>
                                        <p:tgtEl>
                                          <p:spTgt spid="19763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7635">
                                            <p:txEl>
                                              <p:pRg st="6" end="6"/>
                                            </p:txEl>
                                          </p:spTgt>
                                        </p:tgtEl>
                                        <p:attrNameLst>
                                          <p:attrName>style.visibility</p:attrName>
                                        </p:attrNameLst>
                                      </p:cBhvr>
                                      <p:to>
                                        <p:strVal val="visible"/>
                                      </p:to>
                                    </p:set>
                                    <p:animEffect transition="in" filter="fade">
                                      <p:cBhvr>
                                        <p:cTn id="42" dur="2000"/>
                                        <p:tgtEl>
                                          <p:spTgt spid="197635">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7635">
                                            <p:txEl>
                                              <p:pRg st="7" end="7"/>
                                            </p:txEl>
                                          </p:spTgt>
                                        </p:tgtEl>
                                        <p:attrNameLst>
                                          <p:attrName>style.visibility</p:attrName>
                                        </p:attrNameLst>
                                      </p:cBhvr>
                                      <p:to>
                                        <p:strVal val="visible"/>
                                      </p:to>
                                    </p:set>
                                    <p:animEffect transition="in" filter="fade">
                                      <p:cBhvr>
                                        <p:cTn id="47" dur="2000"/>
                                        <p:tgtEl>
                                          <p:spTgt spid="197635">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7635">
                                            <p:txEl>
                                              <p:pRg st="8" end="8"/>
                                            </p:txEl>
                                          </p:spTgt>
                                        </p:tgtEl>
                                        <p:attrNameLst>
                                          <p:attrName>style.visibility</p:attrName>
                                        </p:attrNameLst>
                                      </p:cBhvr>
                                      <p:to>
                                        <p:strVal val="visible"/>
                                      </p:to>
                                    </p:set>
                                    <p:animEffect transition="in" filter="fade">
                                      <p:cBhvr>
                                        <p:cTn id="52" dur="2000"/>
                                        <p:tgtEl>
                                          <p:spTgt spid="197635">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97635">
                                            <p:txEl>
                                              <p:pRg st="9" end="9"/>
                                            </p:txEl>
                                          </p:spTgt>
                                        </p:tgtEl>
                                        <p:attrNameLst>
                                          <p:attrName>style.visibility</p:attrName>
                                        </p:attrNameLst>
                                      </p:cBhvr>
                                      <p:to>
                                        <p:strVal val="visible"/>
                                      </p:to>
                                    </p:set>
                                    <p:animEffect transition="in" filter="fade">
                                      <p:cBhvr>
                                        <p:cTn id="57" dur="2000"/>
                                        <p:tgtEl>
                                          <p:spTgt spid="197635">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7635">
                                            <p:txEl>
                                              <p:pRg st="10" end="10"/>
                                            </p:txEl>
                                          </p:spTgt>
                                        </p:tgtEl>
                                        <p:attrNameLst>
                                          <p:attrName>style.visibility</p:attrName>
                                        </p:attrNameLst>
                                      </p:cBhvr>
                                      <p:to>
                                        <p:strVal val="visible"/>
                                      </p:to>
                                    </p:set>
                                    <p:animEffect transition="in" filter="fade">
                                      <p:cBhvr>
                                        <p:cTn id="62" dur="2000"/>
                                        <p:tgtEl>
                                          <p:spTgt spid="197635">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97635">
                                            <p:txEl>
                                              <p:pRg st="11" end="11"/>
                                            </p:txEl>
                                          </p:spTgt>
                                        </p:tgtEl>
                                        <p:attrNameLst>
                                          <p:attrName>style.visibility</p:attrName>
                                        </p:attrNameLst>
                                      </p:cBhvr>
                                      <p:to>
                                        <p:strVal val="visible"/>
                                      </p:to>
                                    </p:set>
                                    <p:animEffect transition="in" filter="fade">
                                      <p:cBhvr>
                                        <p:cTn id="67" dur="2000"/>
                                        <p:tgtEl>
                                          <p:spTgt spid="19763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4447330" cy="1032066"/>
          </a:xfrm>
          <a:solidFill>
            <a:schemeClr val="bg1"/>
          </a:solidFill>
        </p:spPr>
        <p:txBody>
          <a:bodyPr/>
          <a:lstStyle/>
          <a:p>
            <a:r>
              <a:rPr lang="en-US" dirty="0" smtClean="0"/>
              <a:t>Role of RTI Unit</a:t>
            </a:r>
            <a:endParaRPr lang="en-US" dirty="0"/>
          </a:p>
        </p:txBody>
      </p:sp>
      <p:sp>
        <p:nvSpPr>
          <p:cNvPr id="4" name="Rectangle 3"/>
          <p:cNvSpPr txBox="1">
            <a:spLocks noGrp="1" noChangeArrowheads="1"/>
          </p:cNvSpPr>
          <p:nvPr>
            <p:ph idx="1"/>
          </p:nvPr>
        </p:nvSpPr>
        <p:spPr bwMode="auto">
          <a:prstGeom prst="rect">
            <a:avLst/>
          </a:prstGeom>
          <a:solidFill>
            <a:srgbClr val="9B68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normAutofit lnSpcReduction="10000"/>
          </a:bodyPr>
          <a:lst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eaLnBrk="1" hangingPunct="1">
              <a:lnSpc>
                <a:spcPct val="90000"/>
              </a:lnSpc>
              <a:defRPr/>
            </a:pPr>
            <a:r>
              <a:rPr lang="en-US" altLang="en-US" i="0" smtClean="0">
                <a:latin typeface="Humanst521 BT" pitchFamily="34" charset="0"/>
              </a:rPr>
              <a:t>The RTI Unit is the specialised </a:t>
            </a:r>
          </a:p>
          <a:p>
            <a:pPr marL="119062" indent="0" eaLnBrk="1" hangingPunct="1">
              <a:lnSpc>
                <a:spcPct val="90000"/>
              </a:lnSpc>
              <a:buFont typeface="Wingdings 2" panose="05020102010507070707" pitchFamily="18" charset="2"/>
              <a:buNone/>
              <a:defRPr/>
            </a:pPr>
            <a:r>
              <a:rPr lang="en-US" altLang="en-US" i="0" smtClean="0">
                <a:latin typeface="Humanst521 BT" pitchFamily="34" charset="0"/>
              </a:rPr>
              <a:t>unit to provide leadership and</a:t>
            </a:r>
          </a:p>
          <a:p>
            <a:pPr marL="119062" indent="0" eaLnBrk="1" hangingPunct="1">
              <a:lnSpc>
                <a:spcPct val="90000"/>
              </a:lnSpc>
              <a:buFont typeface="Wingdings 2" panose="05020102010507070707" pitchFamily="18" charset="2"/>
              <a:buNone/>
              <a:defRPr/>
            </a:pPr>
            <a:r>
              <a:rPr lang="en-US" altLang="en-US" i="0" smtClean="0">
                <a:latin typeface="Humanst521 BT" pitchFamily="34" charset="0"/>
              </a:rPr>
              <a:t>Support Functions such as:-</a:t>
            </a:r>
          </a:p>
          <a:p>
            <a:pPr marL="119062" indent="0" eaLnBrk="1" hangingPunct="1">
              <a:lnSpc>
                <a:spcPct val="90000"/>
              </a:lnSpc>
              <a:buFont typeface="Wingdings 2" panose="05020102010507070707" pitchFamily="18" charset="2"/>
              <a:buNone/>
              <a:defRPr/>
            </a:pPr>
            <a:endParaRPr lang="en-US" altLang="en-US" i="0" smtClean="0">
              <a:latin typeface="Humanst521 BT" pitchFamily="34" charset="0"/>
            </a:endParaRPr>
          </a:p>
          <a:p>
            <a:pPr eaLnBrk="1" hangingPunct="1">
              <a:lnSpc>
                <a:spcPct val="90000"/>
              </a:lnSpc>
              <a:defRPr/>
            </a:pPr>
            <a:r>
              <a:rPr lang="en-US" altLang="en-US" sz="2800" i="0" smtClean="0">
                <a:solidFill>
                  <a:srgbClr val="FFFF00"/>
                </a:solidFill>
                <a:latin typeface="Humanst521 BT" pitchFamily="34" charset="0"/>
              </a:rPr>
              <a:t>Co-ordination</a:t>
            </a:r>
            <a:r>
              <a:rPr lang="en-US" altLang="en-US" sz="2800" i="0" smtClean="0">
                <a:latin typeface="Humanst521 BT" pitchFamily="34" charset="0"/>
              </a:rPr>
              <a:t> of implementation</a:t>
            </a:r>
          </a:p>
          <a:p>
            <a:pPr eaLnBrk="1" hangingPunct="1">
              <a:lnSpc>
                <a:spcPct val="90000"/>
              </a:lnSpc>
              <a:defRPr/>
            </a:pPr>
            <a:r>
              <a:rPr lang="en-US" altLang="en-US" sz="2800" i="0" smtClean="0">
                <a:solidFill>
                  <a:srgbClr val="FFFF00"/>
                </a:solidFill>
                <a:latin typeface="Humanst521 BT" pitchFamily="34" charset="0"/>
              </a:rPr>
              <a:t>Training</a:t>
            </a:r>
            <a:r>
              <a:rPr lang="en-US" altLang="en-US" sz="2800" i="0" smtClean="0">
                <a:latin typeface="Humanst521 BT" pitchFamily="34" charset="0"/>
              </a:rPr>
              <a:t> of RTI Practitioners</a:t>
            </a:r>
          </a:p>
          <a:p>
            <a:pPr eaLnBrk="1" hangingPunct="1">
              <a:lnSpc>
                <a:spcPct val="90000"/>
              </a:lnSpc>
              <a:defRPr/>
            </a:pPr>
            <a:r>
              <a:rPr lang="en-US" altLang="en-US" sz="2800" i="0" smtClean="0">
                <a:solidFill>
                  <a:srgbClr val="FFFF00"/>
                </a:solidFill>
                <a:latin typeface="Humanst521 BT" pitchFamily="34" charset="0"/>
              </a:rPr>
              <a:t>Responding</a:t>
            </a:r>
            <a:r>
              <a:rPr lang="en-US" altLang="en-US" sz="2800" i="0" smtClean="0">
                <a:latin typeface="Humanst521 BT" pitchFamily="34" charset="0"/>
              </a:rPr>
              <a:t> to agencies questions</a:t>
            </a:r>
          </a:p>
          <a:p>
            <a:pPr eaLnBrk="1" hangingPunct="1">
              <a:lnSpc>
                <a:spcPct val="90000"/>
              </a:lnSpc>
              <a:defRPr/>
            </a:pPr>
            <a:r>
              <a:rPr lang="en-US" altLang="en-US" sz="2800" i="0" smtClean="0">
                <a:solidFill>
                  <a:srgbClr val="FFFF00"/>
                </a:solidFill>
                <a:latin typeface="Humanst521 BT" pitchFamily="34" charset="0"/>
              </a:rPr>
              <a:t>Monitoring</a:t>
            </a:r>
            <a:r>
              <a:rPr lang="en-US" altLang="en-US" sz="2800" i="0" smtClean="0">
                <a:latin typeface="Humanst521 BT" pitchFamily="34" charset="0"/>
              </a:rPr>
              <a:t> and </a:t>
            </a:r>
            <a:r>
              <a:rPr lang="en-US" altLang="en-US" sz="2800" i="0" smtClean="0">
                <a:solidFill>
                  <a:srgbClr val="FFFF00"/>
                </a:solidFill>
                <a:latin typeface="Humanst521 BT" pitchFamily="34" charset="0"/>
              </a:rPr>
              <a:t>Reporting</a:t>
            </a:r>
          </a:p>
          <a:p>
            <a:pPr eaLnBrk="1" hangingPunct="1">
              <a:lnSpc>
                <a:spcPct val="90000"/>
              </a:lnSpc>
              <a:defRPr/>
            </a:pPr>
            <a:r>
              <a:rPr lang="en-US" altLang="en-US" sz="2800" i="0" smtClean="0">
                <a:solidFill>
                  <a:srgbClr val="FFFF00"/>
                </a:solidFill>
                <a:latin typeface="Humanst521 BT" pitchFamily="34" charset="0"/>
              </a:rPr>
              <a:t>Sustainability</a:t>
            </a:r>
            <a:r>
              <a:rPr lang="en-US" altLang="en-US" sz="2800" i="0" smtClean="0">
                <a:latin typeface="Humanst521 BT" pitchFamily="34" charset="0"/>
              </a:rPr>
              <a:t> of implementation</a:t>
            </a:r>
          </a:p>
          <a:p>
            <a:pPr eaLnBrk="1" hangingPunct="1">
              <a:lnSpc>
                <a:spcPct val="90000"/>
              </a:lnSpc>
              <a:defRPr/>
            </a:pPr>
            <a:r>
              <a:rPr lang="en-US" altLang="en-US" sz="2800" i="0" smtClean="0">
                <a:latin typeface="Humanst521 BT" pitchFamily="34" charset="0"/>
              </a:rPr>
              <a:t> </a:t>
            </a:r>
            <a:r>
              <a:rPr lang="en-US" altLang="en-US" sz="2800" i="0" smtClean="0">
                <a:solidFill>
                  <a:srgbClr val="FFFF00"/>
                </a:solidFill>
                <a:latin typeface="Humanst521 BT" pitchFamily="34" charset="0"/>
              </a:rPr>
              <a:t>Public education</a:t>
            </a:r>
            <a:r>
              <a:rPr lang="en-US" altLang="en-US" sz="2800" i="0" smtClean="0">
                <a:latin typeface="Humanst521 BT" pitchFamily="34" charset="0"/>
              </a:rPr>
              <a:t> (role dedicated) </a:t>
            </a:r>
            <a:endParaRPr lang="en-US" altLang="en-US" sz="2800" i="0" dirty="0" smtClean="0"/>
          </a:p>
        </p:txBody>
      </p:sp>
      <p:pic>
        <p:nvPicPr>
          <p:cNvPr id="5" name="Picture 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972300" y="838200"/>
            <a:ext cx="2171700"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769206" y="3348039"/>
            <a:ext cx="2374794" cy="16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6089827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eaLnBrk="1" fontAlgn="auto" hangingPunct="1">
              <a:spcAft>
                <a:spcPts val="0"/>
              </a:spcAft>
              <a:defRPr/>
            </a:pPr>
            <a:r>
              <a:rPr lang="en-US" altLang="en-US" dirty="0" smtClean="0">
                <a:solidFill>
                  <a:schemeClr val="accent1">
                    <a:satMod val="150000"/>
                  </a:schemeClr>
                </a:solidFill>
              </a:rPr>
              <a:t> </a:t>
            </a:r>
            <a:endParaRPr lang="en-GB" altLang="en-US" dirty="0" smtClean="0">
              <a:solidFill>
                <a:schemeClr val="accent1">
                  <a:satMod val="150000"/>
                </a:schemeClr>
              </a:solidFill>
            </a:endParaRPr>
          </a:p>
        </p:txBody>
      </p:sp>
      <p:sp>
        <p:nvSpPr>
          <p:cNvPr id="221187" name="Rectangle 3"/>
          <p:cNvSpPr>
            <a:spLocks noGrp="1" noChangeArrowheads="1"/>
          </p:cNvSpPr>
          <p:nvPr>
            <p:ph idx="1"/>
          </p:nvPr>
        </p:nvSpPr>
        <p:spPr/>
        <p:txBody>
          <a:bodyPr/>
          <a:lstStyle/>
          <a:p>
            <a:pPr eaLnBrk="1" hangingPunct="1">
              <a:buFont typeface="Wingdings" panose="05000000000000000000" pitchFamily="2" charset="2"/>
              <a:buNone/>
            </a:pPr>
            <a:r>
              <a:rPr lang="en-US" altLang="en-US" dirty="0" smtClean="0"/>
              <a:t> </a:t>
            </a:r>
            <a:endParaRPr lang="en-GB" altLang="en-US" dirty="0" smtClean="0"/>
          </a:p>
        </p:txBody>
      </p:sp>
      <p:sp>
        <p:nvSpPr>
          <p:cNvPr id="43012" name="Text Box 5"/>
          <p:cNvSpPr txBox="1">
            <a:spLocks noChangeArrowheads="1"/>
          </p:cNvSpPr>
          <p:nvPr/>
        </p:nvSpPr>
        <p:spPr bwMode="auto">
          <a:xfrm>
            <a:off x="403920" y="2681923"/>
            <a:ext cx="502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i="1">
                <a:solidFill>
                  <a:schemeClr val="tx1"/>
                </a:solidFill>
                <a:latin typeface="Arial" panose="020B0604020202020204" pitchFamily="34" charset="0"/>
                <a:cs typeface="Times New Roman" panose="02020603050405020304" pitchFamily="18" charset="0"/>
              </a:defRPr>
            </a:lvl1pPr>
            <a:lvl2pPr marL="742950" indent="-285750">
              <a:defRPr i="1">
                <a:solidFill>
                  <a:schemeClr val="tx1"/>
                </a:solidFill>
                <a:latin typeface="Arial" panose="020B0604020202020204" pitchFamily="34" charset="0"/>
                <a:cs typeface="Times New Roman" panose="02020603050405020304" pitchFamily="18" charset="0"/>
              </a:defRPr>
            </a:lvl2pPr>
            <a:lvl3pPr marL="1143000" indent="-228600">
              <a:defRPr i="1">
                <a:solidFill>
                  <a:schemeClr val="tx1"/>
                </a:solidFill>
                <a:latin typeface="Arial" panose="020B0604020202020204" pitchFamily="34" charset="0"/>
                <a:cs typeface="Times New Roman" panose="02020603050405020304" pitchFamily="18" charset="0"/>
              </a:defRPr>
            </a:lvl3pPr>
            <a:lvl4pPr marL="1600200" indent="-228600">
              <a:defRPr i="1">
                <a:solidFill>
                  <a:schemeClr val="tx1"/>
                </a:solidFill>
                <a:latin typeface="Arial" panose="020B0604020202020204" pitchFamily="34" charset="0"/>
                <a:cs typeface="Times New Roman" panose="02020603050405020304" pitchFamily="18" charset="0"/>
              </a:defRPr>
            </a:lvl4pPr>
            <a:lvl5pPr marL="2057400" indent="-228600">
              <a:defRPr i="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i="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i="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i="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i="1">
                <a:solidFill>
                  <a:schemeClr val="tx1"/>
                </a:solidFill>
                <a:latin typeface="Arial" panose="020B0604020202020204" pitchFamily="34" charset="0"/>
                <a:cs typeface="Times New Roman" panose="02020603050405020304" pitchFamily="18" charset="0"/>
              </a:defRPr>
            </a:lvl9pPr>
          </a:lstStyle>
          <a:p>
            <a:pPr algn="ctr">
              <a:spcBef>
                <a:spcPct val="50000"/>
              </a:spcBef>
            </a:pPr>
            <a:r>
              <a:rPr lang="en-US" altLang="en-US" sz="3200" dirty="0">
                <a:solidFill>
                  <a:schemeClr val="folHlink"/>
                </a:solidFill>
              </a:rPr>
              <a:t>Thank you for participating</a:t>
            </a:r>
            <a:endParaRPr lang="en-GB" altLang="en-US" sz="3200" dirty="0">
              <a:solidFill>
                <a:schemeClr val="folHlink"/>
              </a:solidFill>
            </a:endParaRPr>
          </a:p>
        </p:txBody>
      </p:sp>
      <p:pic>
        <p:nvPicPr>
          <p:cNvPr id="43013" name="Picture 4" descr="MCj04231690000[1]"/>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331640" y="3461038"/>
            <a:ext cx="1827213"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827700" y="5242407"/>
            <a:ext cx="7778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eaLnBrk="1" hangingPunct="1">
              <a:defRPr/>
            </a:pPr>
            <a:r>
              <a:rPr lang="en-US" altLang="en-US" dirty="0" smtClean="0">
                <a:latin typeface="Arial Black" pitchFamily="34" charset="0"/>
              </a:rPr>
              <a:t>Thank you</a:t>
            </a:r>
            <a:endParaRPr lang="en-GB" altLang="en-US" dirty="0" smtClean="0">
              <a:latin typeface="Arial Black" pitchFamily="34" charset="0"/>
            </a:endParaRPr>
          </a:p>
        </p:txBody>
      </p:sp>
      <p:pic>
        <p:nvPicPr>
          <p:cNvPr id="43015" name="Picture 8"/>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1520" y="205207"/>
            <a:ext cx="5334000" cy="170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Callout 1"/>
          <p:cNvSpPr/>
          <p:nvPr/>
        </p:nvSpPr>
        <p:spPr>
          <a:xfrm rot="1449558">
            <a:off x="5951794" y="1427714"/>
            <a:ext cx="3025678" cy="249405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rot="1968956">
            <a:off x="6124837" y="2242808"/>
            <a:ext cx="2736304" cy="936306"/>
          </a:xfrm>
          <a:prstGeom prst="rect">
            <a:avLst/>
          </a:prstGeom>
          <a:solidFill>
            <a:schemeClr val="bg2"/>
          </a:solidFill>
          <a:ln>
            <a:solidFill>
              <a:schemeClr val="accent5">
                <a:lumMod val="20000"/>
                <a:lumOff val="80000"/>
              </a:schemeClr>
            </a:solidFill>
          </a:ln>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600" dirty="0" smtClean="0"/>
              <a:t>You can always call the RTI Unit on Tel….. If you need any assistance</a:t>
            </a:r>
            <a:endParaRPr lang="en-US" sz="1600" dirty="0"/>
          </a:p>
        </p:txBody>
      </p:sp>
    </p:spTree>
    <p:extLst>
      <p:ext uri="{BB962C8B-B14F-4D97-AF65-F5344CB8AC3E}">
        <p14:creationId xmlns:p14="http://schemas.microsoft.com/office/powerpoint/2010/main" val="75081500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21186"/>
                                        </p:tgtEl>
                                        <p:attrNameLst>
                                          <p:attrName>style.visibility</p:attrName>
                                        </p:attrNameLst>
                                      </p:cBhvr>
                                      <p:to>
                                        <p:strVal val="visible"/>
                                      </p:to>
                                    </p:set>
                                    <p:animEffect transition="in" filter="fade">
                                      <p:cBhvr>
                                        <p:cTn id="7" dur="2000"/>
                                        <p:tgtEl>
                                          <p:spTgt spid="2211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1187"/>
                                        </p:tgtEl>
                                        <p:attrNameLst>
                                          <p:attrName>style.visibility</p:attrName>
                                        </p:attrNameLst>
                                      </p:cBhvr>
                                      <p:to>
                                        <p:strVal val="visible"/>
                                      </p:to>
                                    </p:set>
                                    <p:animEffect transition="in" filter="fade">
                                      <p:cBhvr>
                                        <p:cTn id="10" dur="2000"/>
                                        <p:tgtEl>
                                          <p:spTgt spid="22118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Benefits of openness continues………</a:t>
            </a:r>
            <a:endParaRPr lang="en-AU"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en-AU" dirty="0" smtClean="0"/>
              <a:t>Consistently and proactively releasing information builds trusts, demonstrates commitments to transparency and shows that both government and politicians understand that they are accountable to the public that they serve.</a:t>
            </a:r>
          </a:p>
          <a:p>
            <a:r>
              <a:rPr lang="en-AU" dirty="0" smtClean="0"/>
              <a:t>Improves the relationship between state and citizens</a:t>
            </a:r>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012400" y="4150665"/>
            <a:ext cx="3176325" cy="1998438"/>
          </a:xfrm>
          <a:prstGeom prst="rect">
            <a:avLst/>
          </a:prstGeom>
        </p:spPr>
      </p:pic>
    </p:spTree>
    <p:extLst>
      <p:ext uri="{BB962C8B-B14F-4D97-AF65-F5344CB8AC3E}">
        <p14:creationId xmlns:p14="http://schemas.microsoft.com/office/powerpoint/2010/main" val="638746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Benefits of openness ctd</a:t>
            </a:r>
            <a:endParaRPr lang="en-AU" dirty="0"/>
          </a:p>
        </p:txBody>
      </p:sp>
      <p:sp>
        <p:nvSpPr>
          <p:cNvPr id="3" name="Content Placeholder 2"/>
          <p:cNvSpPr>
            <a:spLocks noGrp="1"/>
          </p:cNvSpPr>
          <p:nvPr>
            <p:ph idx="1"/>
          </p:nvPr>
        </p:nvSpPr>
        <p:spPr>
          <a:xfrm>
            <a:off x="484710" y="2060848"/>
            <a:ext cx="6711654" cy="4195481"/>
          </a:xfrm>
        </p:spPr>
        <p:txBody>
          <a:bodyPr/>
          <a:lstStyle/>
          <a:p>
            <a:r>
              <a:rPr lang="en-AU" sz="2800" dirty="0" smtClean="0"/>
              <a:t>Even when information about wrong-doing is released it shows honesty and integrity, deters such action in the future, leads to correction, and often calls for revision of policy and procedures to prevent similar occurrences</a:t>
            </a:r>
          </a:p>
          <a:p>
            <a:endParaRPr lang="en-AU" dirty="0"/>
          </a:p>
        </p:txBody>
      </p:sp>
    </p:spTree>
    <p:extLst>
      <p:ext uri="{BB962C8B-B14F-4D97-AF65-F5344CB8AC3E}">
        <p14:creationId xmlns:p14="http://schemas.microsoft.com/office/powerpoint/2010/main" val="1613967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499008" cy="824465"/>
          </a:xfrm>
          <a:solidFill>
            <a:schemeClr val="bg1">
              <a:lumMod val="95000"/>
              <a:lumOff val="5000"/>
            </a:schemeClr>
          </a:solidFill>
        </p:spPr>
        <p:txBody>
          <a:bodyPr>
            <a:normAutofit/>
          </a:bodyPr>
          <a:lstStyle/>
          <a:p>
            <a:r>
              <a:rPr lang="en-AU" sz="3200" dirty="0" smtClean="0"/>
              <a:t>RTI Law: What, and Who does it cover?</a:t>
            </a:r>
            <a:endParaRPr lang="en-AU" sz="3200" dirty="0"/>
          </a:p>
        </p:txBody>
      </p:sp>
      <p:sp>
        <p:nvSpPr>
          <p:cNvPr id="3" name="Content Placeholder 2"/>
          <p:cNvSpPr>
            <a:spLocks noGrp="1"/>
          </p:cNvSpPr>
          <p:nvPr>
            <p:ph idx="1"/>
          </p:nvPr>
        </p:nvSpPr>
        <p:spPr>
          <a:xfrm>
            <a:off x="323528" y="1700809"/>
            <a:ext cx="8208912" cy="5157192"/>
          </a:xfrm>
        </p:spPr>
        <p:txBody>
          <a:bodyPr>
            <a:noAutofit/>
          </a:bodyPr>
          <a:lstStyle/>
          <a:p>
            <a:r>
              <a:rPr lang="en-AU" b="1" dirty="0" smtClean="0"/>
              <a:t>What: </a:t>
            </a:r>
          </a:p>
          <a:p>
            <a:r>
              <a:rPr lang="en-AU" b="1" dirty="0" smtClean="0"/>
              <a:t>“Records held in any form”</a:t>
            </a:r>
          </a:p>
          <a:p>
            <a:endParaRPr lang="en-AU" b="1" dirty="0"/>
          </a:p>
          <a:p>
            <a:endParaRPr lang="en-AU" b="1" dirty="0" smtClean="0"/>
          </a:p>
          <a:p>
            <a:endParaRPr lang="en-AU" b="1" dirty="0" smtClean="0"/>
          </a:p>
          <a:p>
            <a:r>
              <a:rPr lang="en-AU" b="1" dirty="0" smtClean="0"/>
              <a:t>Who: </a:t>
            </a:r>
          </a:p>
          <a:p>
            <a:r>
              <a:rPr lang="en-AU" b="1" dirty="0" smtClean="0"/>
              <a:t>“Vanuatu’s public authority”</a:t>
            </a:r>
          </a:p>
          <a:p>
            <a:r>
              <a:rPr lang="en-AU" b="1" dirty="0" smtClean="0"/>
              <a:t>Ministries, portfolios, departments, statutory authorities, government companies, boards and committees</a:t>
            </a:r>
            <a:endParaRPr lang="en-AU" b="1" dirty="0"/>
          </a:p>
          <a:p>
            <a:r>
              <a:rPr lang="en-AU" b="1" dirty="0" smtClean="0"/>
              <a:t>Possible extension: private companies and organisations that receives government appropriation and that provide a service important to welfare of Vanuatu society</a:t>
            </a:r>
          </a:p>
          <a:p>
            <a:endParaRPr lang="en-AU" dirty="0"/>
          </a:p>
        </p:txBody>
      </p:sp>
      <p:pic>
        <p:nvPicPr>
          <p:cNvPr id="4" name="Picture 3" descr="MPj0430727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122808" y="2650859"/>
            <a:ext cx="1065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Pj0408824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55454" y="2650859"/>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descr="MCj043263700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265888" y="2650859"/>
            <a:ext cx="12382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descr="MCj03974600000[1]"/>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671434" y="2612529"/>
            <a:ext cx="1143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descr="MCj04413420000[1]"/>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562643" y="2560654"/>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62182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tint val="100000"/>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3869</TotalTime>
  <Words>4098</Words>
  <Application>Microsoft Office PowerPoint</Application>
  <PresentationFormat>On-screen Show (4:3)</PresentationFormat>
  <Paragraphs>368</Paragraphs>
  <Slides>68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68</vt:i4>
      </vt:variant>
    </vt:vector>
  </HeadingPairs>
  <TitlesOfParts>
    <vt:vector size="79" baseType="lpstr">
      <vt:lpstr>Arial</vt:lpstr>
      <vt:lpstr>Arial Black</vt:lpstr>
      <vt:lpstr>ATQuaySans-Book</vt:lpstr>
      <vt:lpstr>Calibri</vt:lpstr>
      <vt:lpstr>Century Gothic</vt:lpstr>
      <vt:lpstr>Humanst521 BT</vt:lpstr>
      <vt:lpstr>Times New Roman</vt:lpstr>
      <vt:lpstr>Wingdings</vt:lpstr>
      <vt:lpstr>Wingdings 2</vt:lpstr>
      <vt:lpstr>Wingdings 3</vt:lpstr>
      <vt:lpstr>Ion</vt:lpstr>
      <vt:lpstr>INTRODUCTION TO RTI LAW FOR CIVIL SERVANTS</vt:lpstr>
      <vt:lpstr>OBJECTIVES OF COURSE</vt:lpstr>
      <vt:lpstr>OBJECTIVES OF THE COURSE ctd. </vt:lpstr>
      <vt:lpstr>What is freedom of information?</vt:lpstr>
      <vt:lpstr>WHY Freedom of Information is necessary in Vanuatu</vt:lpstr>
      <vt:lpstr>Benefits of Openness</vt:lpstr>
      <vt:lpstr>Benefits of openness continues………</vt:lpstr>
      <vt:lpstr>Benefits of openness ctd</vt:lpstr>
      <vt:lpstr>RTI Law: What, and Who does it cover?</vt:lpstr>
      <vt:lpstr>Implications</vt:lpstr>
      <vt:lpstr>Implications ctd…..</vt:lpstr>
      <vt:lpstr>The changes RTI is expected to bring to Vanuatu………</vt:lpstr>
      <vt:lpstr>What is a RTI request</vt:lpstr>
      <vt:lpstr>RTI Fundamentals</vt:lpstr>
      <vt:lpstr>What is an RTI request</vt:lpstr>
      <vt:lpstr>RTI fundamentals ctd….</vt:lpstr>
      <vt:lpstr>RTI fundamentals ctd…..</vt:lpstr>
      <vt:lpstr>Coffee break!</vt:lpstr>
      <vt:lpstr>RTI Officers</vt:lpstr>
      <vt:lpstr>Mandated timely response</vt:lpstr>
      <vt:lpstr>PowerPoint Presentation</vt:lpstr>
      <vt:lpstr>Delivering records</vt:lpstr>
      <vt:lpstr>Transfers</vt:lpstr>
      <vt:lpstr>Form of access</vt:lpstr>
      <vt:lpstr>Form of access ctd.</vt:lpstr>
      <vt:lpstr>Activity 1</vt:lpstr>
      <vt:lpstr>Exemption in the RTI law</vt:lpstr>
      <vt:lpstr>On what grounds can a request be refused</vt:lpstr>
      <vt:lpstr>The decision</vt:lpstr>
      <vt:lpstr>Decision ctd…</vt:lpstr>
      <vt:lpstr>Break!</vt:lpstr>
      <vt:lpstr>Exemptions</vt:lpstr>
      <vt:lpstr>Exemptions ctd.</vt:lpstr>
      <vt:lpstr>Exemption ctd.</vt:lpstr>
      <vt:lpstr>Security, defence or international relations</vt:lpstr>
      <vt:lpstr>Law enforcement</vt:lpstr>
      <vt:lpstr>Law enforcement ctd.</vt:lpstr>
      <vt:lpstr>Legal professional privilege</vt:lpstr>
      <vt:lpstr>Cabinet documents</vt:lpstr>
      <vt:lpstr>Commercially sensitive information</vt:lpstr>
      <vt:lpstr>Conservation</vt:lpstr>
      <vt:lpstr>Personal Information</vt:lpstr>
      <vt:lpstr>Endangered health and safety</vt:lpstr>
      <vt:lpstr>Redacting exempt material</vt:lpstr>
      <vt:lpstr>Public interest test</vt:lpstr>
      <vt:lpstr>Public interest test ctd.</vt:lpstr>
      <vt:lpstr>What is the public interests?</vt:lpstr>
      <vt:lpstr>How to we handle an RTI request?</vt:lpstr>
      <vt:lpstr>How to handle an RTI request? ctd.</vt:lpstr>
      <vt:lpstr>If applicants are unhappy what to they do?</vt:lpstr>
      <vt:lpstr>Information Commissioner</vt:lpstr>
      <vt:lpstr>Judicial Review</vt:lpstr>
      <vt:lpstr>Penalties under the RTI law</vt:lpstr>
      <vt:lpstr>BREAK!</vt:lpstr>
      <vt:lpstr>Government’s institutional structure for implementing rti</vt:lpstr>
      <vt:lpstr>What must gov’t agencies do in preparation for RTI implementation?</vt:lpstr>
      <vt:lpstr>What must gov’t agencies do in preparation for RTI implementation? ….. Ctd</vt:lpstr>
      <vt:lpstr>PowerPoint Presentation</vt:lpstr>
      <vt:lpstr>Options for appointing a RTI Officer</vt:lpstr>
      <vt:lpstr>Department or Agency Action Plan must include the following:)</vt:lpstr>
      <vt:lpstr>Public Authority costs</vt:lpstr>
      <vt:lpstr>Communications and public participation strategy</vt:lpstr>
      <vt:lpstr>Pro-active Disclosure of Information</vt:lpstr>
      <vt:lpstr>IT strategy</vt:lpstr>
      <vt:lpstr>Set defined Timelines</vt:lpstr>
      <vt:lpstr>Baseline Assessment</vt:lpstr>
      <vt:lpstr>Role of RTI Unit</vt:lpstr>
      <vt:lpstr> </vt:lpstr>
    </vt:vector>
  </TitlesOfParts>
  <Company>Government of Vanuatu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RTI LAW FOR CIVIL SERVANTS</dc:title>
  <dc:creator>Harold Obed Tahun</dc:creator>
  <cp:lastModifiedBy>Karaeviti Eric Vurobaravu</cp:lastModifiedBy>
  <cp:revision>113</cp:revision>
  <dcterms:created xsi:type="dcterms:W3CDTF">2017-04-06T01:43:34Z</dcterms:created>
  <dcterms:modified xsi:type="dcterms:W3CDTF">2017-07-28T01:56:20Z</dcterms:modified>
</cp:coreProperties>
</file>